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9" r:id="rId4"/>
    <p:sldId id="270" r:id="rId5"/>
    <p:sldId id="268" r:id="rId6"/>
    <p:sldId id="275" r:id="rId7"/>
    <p:sldId id="266" r:id="rId8"/>
    <p:sldId id="267" r:id="rId9"/>
    <p:sldId id="272" r:id="rId10"/>
    <p:sldId id="277" r:id="rId11"/>
    <p:sldId id="278" r:id="rId12"/>
    <p:sldId id="256" r:id="rId13"/>
    <p:sldId id="257" r:id="rId14"/>
    <p:sldId id="258" r:id="rId15"/>
    <p:sldId id="274" r:id="rId16"/>
    <p:sldId id="259" r:id="rId17"/>
    <p:sldId id="276" r:id="rId18"/>
    <p:sldId id="271" r:id="rId19"/>
    <p:sldId id="261" r:id="rId20"/>
    <p:sldId id="263" r:id="rId21"/>
    <p:sldId id="279" r:id="rId22"/>
    <p:sldId id="280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1"/>
  </p:normalViewPr>
  <p:slideViewPr>
    <p:cSldViewPr snapToGrid="0" snapToObjects="1">
      <p:cViewPr>
        <p:scale>
          <a:sx n="70" d="100"/>
          <a:sy n="70" d="100"/>
        </p:scale>
        <p:origin x="-1138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1717E-C295-2F46-8856-8B0AC8C2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D71CED-0573-AF47-A8FD-28DC4B34D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D5A1AE-6709-6248-8213-288C9782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D061-15E3-5546-A726-9A0B4229E1D1}" type="datetimeFigureOut">
              <a:rPr lang="x-none" smtClean="0"/>
              <a:pPr/>
              <a:t>11/29/2023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BF1D23-B559-DD4B-B07F-DB67E10CF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35555A-5A79-F640-BB17-D2A9841E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9C43-EF79-1C45-9118-63CFF206981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018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5E2F2-0C39-014B-AD79-4F37EBDC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3359F0-7680-504B-8CA0-66CB59B99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74067C-AB06-D647-A493-2DA2C68ED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D061-15E3-5546-A726-9A0B4229E1D1}" type="datetimeFigureOut">
              <a:rPr lang="x-none" smtClean="0"/>
              <a:pPr/>
              <a:t>11/29/2023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244DFF-7398-E346-9367-D86AC77B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D23B0C-A0FD-7743-83D4-454533C5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9C43-EF79-1C45-9118-63CFF206981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229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21B323E-C11B-DA48-88F5-DC0996FAEB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220C2A-60A6-2E45-9A3B-5065E5245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5CCB2B-1882-0243-968F-0243F7F3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D061-15E3-5546-A726-9A0B4229E1D1}" type="datetimeFigureOut">
              <a:rPr lang="x-none" smtClean="0"/>
              <a:pPr/>
              <a:t>11/29/2023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8577FC-82D1-E04D-8E14-01102AA4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A24B8F-AA69-7A4E-B0D4-6A31BA293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9C43-EF79-1C45-9118-63CFF206981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960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CDC1D1-9FB1-BD4F-8BB3-04E653878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1EA88E-DF18-1E4A-9F63-38C665DA4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13E3E8-EEC8-D647-8C85-743D23F76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D061-15E3-5546-A726-9A0B4229E1D1}" type="datetimeFigureOut">
              <a:rPr lang="x-none" smtClean="0"/>
              <a:pPr/>
              <a:t>11/29/2023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D3FC81-2E37-1948-A3A2-65310107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F7BA84-F13F-F24F-AE2E-5CF1ABC5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9C43-EF79-1C45-9118-63CFF206981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03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320BBA-D344-154E-A6DC-88944F33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385558-7489-704A-A726-7AFB9B520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70BD4C-3586-024E-9826-009D4FA28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D061-15E3-5546-A726-9A0B4229E1D1}" type="datetimeFigureOut">
              <a:rPr lang="x-none" smtClean="0"/>
              <a:pPr/>
              <a:t>11/29/2023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6D2163-24C1-2C4D-A197-657D1A06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898885-828C-6746-AD58-AF4C675B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9C43-EF79-1C45-9118-63CFF206981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8756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22F987-FFC5-5643-B0F1-D5F3E858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AD03E6-3FD8-0B41-B096-FA80D6471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6AFE4C-C032-4A4E-A256-B9E15289E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0900F7-D0E1-3942-826B-05A27901B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D061-15E3-5546-A726-9A0B4229E1D1}" type="datetimeFigureOut">
              <a:rPr lang="x-none" smtClean="0"/>
              <a:pPr/>
              <a:t>11/29/2023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B2CFE4-EE39-394B-B678-12C3CEB8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5C1EB2-BBA4-4C49-8608-BF53AD3A2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9C43-EF79-1C45-9118-63CFF206981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617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8E557F-CF42-FB43-97EA-12D8BFF9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4CFFED-A20D-0F40-B033-EB0CF2904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1E2237-1562-5F4E-A153-731092F20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FC011B-0860-6D44-911C-3E49899BC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7E5065A-5C79-3E40-A2B9-41691AC61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BA8C6F3-47CE-6145-BA16-9B0768700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D061-15E3-5546-A726-9A0B4229E1D1}" type="datetimeFigureOut">
              <a:rPr lang="x-none" smtClean="0"/>
              <a:pPr/>
              <a:t>11/29/2023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CA09CDF-770C-9C4A-8A6C-F88B6BE9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A3240A-12B5-A340-8857-B7A8AECA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9C43-EF79-1C45-9118-63CFF206981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594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C8FAEC-8D7C-5644-8944-23DC5406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E406644-0CCA-4146-8E39-952F5597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D061-15E3-5546-A726-9A0B4229E1D1}" type="datetimeFigureOut">
              <a:rPr lang="x-none" smtClean="0"/>
              <a:pPr/>
              <a:t>11/29/2023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F4A9D05-3E34-5846-B55A-921074B5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898B45D-56A7-164B-81F1-33E6B633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9C43-EF79-1C45-9118-63CFF206981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642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99E30C7-33F0-F242-B436-BA13F7F6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D061-15E3-5546-A726-9A0B4229E1D1}" type="datetimeFigureOut">
              <a:rPr lang="x-none" smtClean="0"/>
              <a:pPr/>
              <a:t>11/29/2023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F86F75F-8212-C547-921F-9003FEB4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DAD232-5639-9D45-AAF7-FB13072F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9C43-EF79-1C45-9118-63CFF206981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594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69AFB8-ED20-0A43-9DF0-E2354B6B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E2C0DF-45BE-A54A-9ABD-45B99EC27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6FFA05-0E87-E749-AF3F-D04C3DC6E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568D2B-E754-5042-B6A9-667E3AFF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D061-15E3-5546-A726-9A0B4229E1D1}" type="datetimeFigureOut">
              <a:rPr lang="x-none" smtClean="0"/>
              <a:pPr/>
              <a:t>11/29/2023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B35BF0-5B49-7F4C-A808-93EBF352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6E508C-D3D2-4E42-B8A0-350ED529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9C43-EF79-1C45-9118-63CFF206981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707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FCB9D8-98C4-7D4E-9767-81CE391E1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8408650-B1D6-1044-968F-7E3DD6621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C3EEA9-6DC1-924A-9DFB-B12842929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D79DA4-9AD5-0E4E-B030-B3451F7B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D061-15E3-5546-A726-9A0B4229E1D1}" type="datetimeFigureOut">
              <a:rPr lang="x-none" smtClean="0"/>
              <a:pPr/>
              <a:t>11/29/2023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F32FC0-AEB3-0641-B59F-4F4D1370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627516-C98E-8E42-86D1-18FA4243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9C43-EF79-1C45-9118-63CFF206981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472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AEEF88B-ACE1-694A-AF85-C6EBC90B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6B54F9-636F-1F4E-A007-BE06681C9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113D8B-DFE9-A746-9298-91D4DF70B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0D061-15E3-5546-A726-9A0B4229E1D1}" type="datetimeFigureOut">
              <a:rPr lang="x-none" smtClean="0"/>
              <a:pPr/>
              <a:t>11/29/2023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ED6D38-BB52-E549-A554-9EA2419F0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515CC-B093-2A46-8310-1D5365D39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19C43-EF79-1C45-9118-63CFF206981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982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19BC88A-C4D6-4823-B176-054AB6B7DBB3}"/>
              </a:ext>
            </a:extLst>
          </p:cNvPr>
          <p:cNvGrpSpPr/>
          <p:nvPr/>
        </p:nvGrpSpPr>
        <p:grpSpPr>
          <a:xfrm>
            <a:off x="87538" y="73841"/>
            <a:ext cx="12005708" cy="6705609"/>
            <a:chOff x="87538" y="73841"/>
            <a:chExt cx="12005708" cy="67056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27A2D8F-6EBA-4391-BC5F-05F7F8807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9669" y="73841"/>
              <a:ext cx="1951750" cy="182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4792469-5DCC-43C0-B0C9-EF1967C684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94684" y="5708535"/>
              <a:ext cx="2998562" cy="107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417BBF3-91B2-48F5-BD7F-16E065D0AADF}"/>
                </a:ext>
              </a:extLst>
            </p:cNvPr>
            <p:cNvSpPr txBox="1"/>
            <p:nvPr/>
          </p:nvSpPr>
          <p:spPr>
            <a:xfrm>
              <a:off x="2634302" y="531628"/>
              <a:ext cx="7959663" cy="1139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o-RO" sz="2400" b="1" i="1" dirty="0">
                  <a:solidFill>
                    <a:schemeClr val="accent6">
                      <a:lumMod val="75000"/>
                    </a:schemeClr>
                  </a:solidFill>
                  <a:latin typeface="Bookman Old Style" pitchFamily="18" charset="0"/>
                  <a:ea typeface="Calibri" panose="020F0502020204030204" pitchFamily="34" charset="0"/>
                </a:rPr>
                <a:t>Influenta adaosului de hidrogen asupra explozivitatii amestecurilor gazoase LPG-aer</a:t>
              </a:r>
              <a:endParaRPr lang="x-none" sz="2400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D940113-EF18-43AE-B797-C4AD53456BC1}"/>
                </a:ext>
              </a:extLst>
            </p:cNvPr>
            <p:cNvSpPr txBox="1"/>
            <p:nvPr/>
          </p:nvSpPr>
          <p:spPr>
            <a:xfrm>
              <a:off x="4853876" y="2613728"/>
              <a:ext cx="3047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Bookman Old Style" pitchFamily="18" charset="0"/>
                </a:rPr>
                <a:t>A</a:t>
              </a:r>
              <a:r>
                <a:rPr lang="x-none" sz="2000" b="1" dirty="0">
                  <a:latin typeface="Bookman Old Style" pitchFamily="18" charset="0"/>
                </a:rPr>
                <a:t>cron</a:t>
              </a:r>
              <a:r>
                <a:rPr lang="en-US" sz="2000" b="1" dirty="0" err="1">
                  <a:latin typeface="Bookman Old Style" pitchFamily="18" charset="0"/>
                </a:rPr>
                <a:t>i</a:t>
              </a:r>
              <a:r>
                <a:rPr lang="x-none" sz="2000" b="1" dirty="0">
                  <a:latin typeface="Bookman Old Style" pitchFamily="18" charset="0"/>
                </a:rPr>
                <a:t>m</a:t>
              </a:r>
              <a:r>
                <a:rPr lang="x-none" sz="2000" b="1">
                  <a:latin typeface="Bookman Old Style" pitchFamily="18" charset="0"/>
                </a:rPr>
                <a:t>: </a:t>
              </a:r>
              <a:r>
                <a:rPr lang="en-US" sz="2000" b="1" dirty="0">
                  <a:latin typeface="Bookman Old Style" pitchFamily="18" charset="0"/>
                </a:rPr>
                <a:t>H2_LPG_EX</a:t>
              </a:r>
              <a:endParaRPr lang="x-none" sz="2000" b="1" dirty="0">
                <a:latin typeface="Bookman Old Style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826F140-4DF7-484C-A560-6B5A2CB04957}"/>
                </a:ext>
              </a:extLst>
            </p:cNvPr>
            <p:cNvSpPr txBox="1"/>
            <p:nvPr/>
          </p:nvSpPr>
          <p:spPr>
            <a:xfrm>
              <a:off x="149669" y="3955147"/>
              <a:ext cx="582082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i="1" dirty="0">
                  <a:solidFill>
                    <a:srgbClr val="0070C0"/>
                  </a:solidFill>
                  <a:latin typeface="Bookman Old Style" pitchFamily="18" charset="0"/>
                </a:rPr>
                <a:t>Director de </a:t>
              </a:r>
              <a:r>
                <a:rPr lang="en-US" sz="2000" b="1" i="1" dirty="0" err="1">
                  <a:solidFill>
                    <a:srgbClr val="0070C0"/>
                  </a:solidFill>
                  <a:latin typeface="Bookman Old Style" pitchFamily="18" charset="0"/>
                </a:rPr>
                <a:t>proiect</a:t>
              </a:r>
              <a:r>
                <a:rPr lang="x-none" sz="2000" b="1" i="1" dirty="0">
                  <a:solidFill>
                    <a:srgbClr val="0070C0"/>
                  </a:solidFill>
                  <a:latin typeface="Bookman Old Style" pitchFamily="18" charset="0"/>
                </a:rPr>
                <a:t>: Dr</a:t>
              </a:r>
              <a:r>
                <a:rPr lang="x-none" sz="2000" b="1" i="1">
                  <a:solidFill>
                    <a:srgbClr val="0070C0"/>
                  </a:solidFill>
                  <a:latin typeface="Bookman Old Style" pitchFamily="18" charset="0"/>
                </a:rPr>
                <a:t>. </a:t>
              </a:r>
              <a:r>
                <a:rPr lang="en-US" sz="2000" b="1" i="1" dirty="0" err="1">
                  <a:solidFill>
                    <a:srgbClr val="0070C0"/>
                  </a:solidFill>
                  <a:latin typeface="Bookman Old Style" pitchFamily="18" charset="0"/>
                </a:rPr>
                <a:t>Codina</a:t>
              </a:r>
              <a:r>
                <a:rPr lang="en-US" sz="2000" b="1" i="1" dirty="0">
                  <a:solidFill>
                    <a:srgbClr val="0070C0"/>
                  </a:solidFill>
                  <a:latin typeface="Bookman Old Style" pitchFamily="18" charset="0"/>
                </a:rPr>
                <a:t> </a:t>
              </a:r>
              <a:r>
                <a:rPr lang="en-US" sz="2000" b="1" i="1" dirty="0" err="1">
                  <a:solidFill>
                    <a:srgbClr val="0070C0"/>
                  </a:solidFill>
                  <a:latin typeface="Bookman Old Style" pitchFamily="18" charset="0"/>
                </a:rPr>
                <a:t>Movileanu</a:t>
              </a:r>
              <a:endParaRPr lang="en-US" sz="2000" b="1" i="1" dirty="0">
                <a:solidFill>
                  <a:srgbClr val="0070C0"/>
                </a:solidFill>
                <a:latin typeface="Bookman Old Style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47A81C3-358B-4626-A839-E7D798BEB544}"/>
                </a:ext>
              </a:extLst>
            </p:cNvPr>
            <p:cNvSpPr txBox="1"/>
            <p:nvPr/>
          </p:nvSpPr>
          <p:spPr>
            <a:xfrm>
              <a:off x="87538" y="6049244"/>
              <a:ext cx="36455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  <a:latin typeface="Bookman Old Style" pitchFamily="18" charset="0"/>
                </a:rPr>
                <a:t>PN-III-P4-PCE-2021-0369 </a:t>
              </a:r>
            </a:p>
            <a:p>
              <a:pPr algn="ctr"/>
              <a:r>
                <a:rPr lang="en-GB" sz="2000" b="1" dirty="0">
                  <a:solidFill>
                    <a:srgbClr val="C00000"/>
                  </a:solidFill>
                  <a:latin typeface="Bookman Old Style" pitchFamily="18" charset="0"/>
                </a:rPr>
                <a:t> PCE 38 / 2022</a:t>
              </a:r>
              <a:endParaRPr lang="x-none" sz="2000" b="1" dirty="0">
                <a:solidFill>
                  <a:srgbClr val="C00000"/>
                </a:solidFill>
                <a:latin typeface="Bookman Old Style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76261D0-45BF-4811-AA00-084D865AB1CB}"/>
                </a:ext>
              </a:extLst>
            </p:cNvPr>
            <p:cNvSpPr txBox="1"/>
            <p:nvPr/>
          </p:nvSpPr>
          <p:spPr>
            <a:xfrm>
              <a:off x="4801423" y="3228945"/>
              <a:ext cx="3207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Bookman Old Style" pitchFamily="18" charset="0"/>
                </a:rPr>
                <a:t>02.06.2022</a:t>
              </a:r>
              <a:r>
                <a:rPr lang="x-none" b="1">
                  <a:latin typeface="Bookman Old Style" pitchFamily="18" charset="0"/>
                </a:rPr>
                <a:t> – 31.12.202</a:t>
              </a:r>
              <a:r>
                <a:rPr lang="en-US" b="1" dirty="0">
                  <a:latin typeface="Bookman Old Style" pitchFamily="18" charset="0"/>
                </a:rPr>
                <a:t>4</a:t>
              </a:r>
              <a:endParaRPr lang="x-none" b="1" dirty="0">
                <a:latin typeface="Bookman Old Style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3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3522" y="218105"/>
            <a:ext cx="3525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Diseminare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–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2023</a:t>
            </a:r>
            <a:endParaRPr lang="x-none" sz="28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3EC66D-F2EA-4D73-8594-ADE1FF6CE161}"/>
              </a:ext>
            </a:extLst>
          </p:cNvPr>
          <p:cNvGrpSpPr/>
          <p:nvPr/>
        </p:nvGrpSpPr>
        <p:grpSpPr>
          <a:xfrm>
            <a:off x="198783" y="707552"/>
            <a:ext cx="8810045" cy="774030"/>
            <a:chOff x="-115542" y="707552"/>
            <a:chExt cx="8810045" cy="7740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CB7C3D6-7271-41A3-9BD0-9CC5AFC39EAA}"/>
                </a:ext>
              </a:extLst>
            </p:cNvPr>
            <p:cNvSpPr txBox="1"/>
            <p:nvPr/>
          </p:nvSpPr>
          <p:spPr>
            <a:xfrm>
              <a:off x="76200" y="707552"/>
              <a:ext cx="5663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err="1">
                  <a:solidFill>
                    <a:srgbClr val="C00000"/>
                  </a:solidFill>
                  <a:latin typeface="Book Antiqua" pitchFamily="18" charset="0"/>
                  <a:cs typeface="Arial" panose="020B0604020202020204" pitchFamily="34" charset="0"/>
                </a:rPr>
                <a:t>Participare</a:t>
              </a:r>
              <a:r>
                <a:rPr lang="en-US" sz="2400" b="1" i="1" dirty="0">
                  <a:solidFill>
                    <a:srgbClr val="C00000"/>
                  </a:solidFill>
                  <a:latin typeface="Book Antiqua" pitchFamily="18" charset="0"/>
                  <a:cs typeface="Arial" panose="020B0604020202020204" pitchFamily="34" charset="0"/>
                </a:rPr>
                <a:t> la </a:t>
              </a:r>
              <a:r>
                <a:rPr lang="en-US" sz="2400" b="1" i="1" dirty="0" err="1">
                  <a:solidFill>
                    <a:srgbClr val="C00000"/>
                  </a:solidFill>
                  <a:latin typeface="Book Antiqua" pitchFamily="18" charset="0"/>
                  <a:cs typeface="Arial" panose="020B0604020202020204" pitchFamily="34" charset="0"/>
                </a:rPr>
                <a:t>conferinţe</a:t>
              </a:r>
              <a:r>
                <a:rPr lang="en-US" sz="2400" b="1" i="1" dirty="0">
                  <a:solidFill>
                    <a:srgbClr val="C00000"/>
                  </a:solidFill>
                  <a:latin typeface="Book Antiqua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smtClean="0">
                  <a:solidFill>
                    <a:srgbClr val="C00000"/>
                  </a:solidFill>
                  <a:latin typeface="Book Antiqua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C00000"/>
                  </a:solidFill>
                  <a:latin typeface="Book Antiqua" pitchFamily="18" charset="0"/>
                  <a:cs typeface="Arial" panose="020B0604020202020204" pitchFamily="34" charset="0"/>
                </a:rPr>
                <a:t>internaţionale</a:t>
              </a:r>
              <a:endParaRPr lang="en-US" sz="2400" b="1" i="1" dirty="0">
                <a:solidFill>
                  <a:srgbClr val="C00000"/>
                </a:solidFill>
                <a:latin typeface="Book Antiqua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E7A3E7C-EEAA-408B-AB1D-335C07F435FA}"/>
                </a:ext>
              </a:extLst>
            </p:cNvPr>
            <p:cNvSpPr txBox="1"/>
            <p:nvPr/>
          </p:nvSpPr>
          <p:spPr>
            <a:xfrm>
              <a:off x="-115542" y="1112250"/>
              <a:ext cx="88100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buAutoNum type="arabicPeriod"/>
              </a:pPr>
              <a:endParaRPr lang="en-US" dirty="0">
                <a:solidFill>
                  <a:srgbClr val="C0000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8858" y="1169217"/>
            <a:ext cx="1193074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700" dirty="0" smtClean="0"/>
              <a:t>“</a:t>
            </a:r>
            <a:r>
              <a:rPr lang="en-US" sz="1700" dirty="0"/>
              <a:t>Explosion characteristics of hydrogen-hydrocarbon-air mixtures at sub-atmospheric pressures</a:t>
            </a:r>
            <a:r>
              <a:rPr lang="en-US" sz="1700" dirty="0" smtClean="0"/>
              <a:t>”, C</a:t>
            </a:r>
            <a:r>
              <a:rPr lang="en-US" sz="1700" dirty="0"/>
              <a:t>. </a:t>
            </a:r>
            <a:r>
              <a:rPr lang="en-US" sz="1700" dirty="0" err="1"/>
              <a:t>Movileanu</a:t>
            </a:r>
            <a:r>
              <a:rPr lang="en-US" sz="1700" dirty="0"/>
              <a:t>, D. </a:t>
            </a:r>
            <a:r>
              <a:rPr lang="en-US" sz="1700" dirty="0" err="1"/>
              <a:t>Razus</a:t>
            </a:r>
            <a:r>
              <a:rPr lang="en-US" sz="1700" dirty="0"/>
              <a:t>, M. </a:t>
            </a:r>
            <a:r>
              <a:rPr lang="en-US" sz="1700" dirty="0" err="1"/>
              <a:t>Mitu</a:t>
            </a:r>
            <a:r>
              <a:rPr lang="en-US" sz="1700" dirty="0"/>
              <a:t>, V. </a:t>
            </a:r>
            <a:r>
              <a:rPr lang="en-US" sz="1700" dirty="0" err="1"/>
              <a:t>Giurcan</a:t>
            </a:r>
            <a:r>
              <a:rPr lang="en-US" sz="1700" dirty="0"/>
              <a:t>, A. </a:t>
            </a:r>
            <a:r>
              <a:rPr lang="en-US" sz="1700" dirty="0" err="1"/>
              <a:t>Musuc</a:t>
            </a:r>
            <a:r>
              <a:rPr lang="en-US" sz="1700" dirty="0"/>
              <a:t>, C. </a:t>
            </a:r>
            <a:r>
              <a:rPr lang="en-US" sz="1700" dirty="0" err="1"/>
              <a:t>Hornoiu</a:t>
            </a:r>
            <a:r>
              <a:rPr lang="en-US" sz="1700" dirty="0"/>
              <a:t>, P. </a:t>
            </a:r>
            <a:r>
              <a:rPr lang="en-US" sz="1700" dirty="0" err="1"/>
              <a:t>Chesler</a:t>
            </a:r>
            <a:r>
              <a:rPr lang="en-US" sz="1700" dirty="0"/>
              <a:t>, </a:t>
            </a:r>
            <a:r>
              <a:rPr lang="en-US" sz="1700" dirty="0" err="1"/>
              <a:t>prezentata</a:t>
            </a:r>
            <a:r>
              <a:rPr lang="en-US" sz="1700" dirty="0"/>
              <a:t> la </a:t>
            </a:r>
            <a:r>
              <a:rPr lang="pt-PT" sz="1700" dirty="0"/>
              <a:t>“</a:t>
            </a:r>
            <a:r>
              <a:rPr lang="pt-PT" sz="1700" b="1" i="1" dirty="0"/>
              <a:t>16th International Conference on  Chemical and Process Engineering, ICHEAP 16”</a:t>
            </a:r>
            <a:r>
              <a:rPr lang="en-US" sz="1700" b="1" i="1" dirty="0"/>
              <a:t>, </a:t>
            </a:r>
            <a:r>
              <a:rPr lang="pt-PT" sz="1700" dirty="0"/>
              <a:t>Napoli, Italia </a:t>
            </a:r>
            <a:r>
              <a:rPr lang="en-US" sz="1700" i="1" dirty="0"/>
              <a:t>- </a:t>
            </a:r>
            <a:r>
              <a:rPr lang="en-US" sz="1700" dirty="0"/>
              <a:t>Poster; </a:t>
            </a:r>
            <a:endParaRPr lang="en-US" sz="1700" dirty="0" smtClean="0"/>
          </a:p>
          <a:p>
            <a:pPr marL="342900" indent="-342900">
              <a:buAutoNum type="arabicPeriod"/>
            </a:pPr>
            <a:r>
              <a:rPr lang="en-US" sz="1700" dirty="0" smtClean="0"/>
              <a:t>“The </a:t>
            </a:r>
            <a:r>
              <a:rPr lang="en-US" sz="1700" dirty="0"/>
              <a:t>expansion coefficients and propagation speeds of n-butane-air mixtures in </a:t>
            </a:r>
            <a:r>
              <a:rPr lang="en-US" sz="1700" dirty="0" smtClean="0"/>
              <a:t>enclosures”, </a:t>
            </a:r>
            <a:r>
              <a:rPr lang="en-US" sz="1700" dirty="0" err="1" smtClean="0"/>
              <a:t>autori</a:t>
            </a:r>
            <a:r>
              <a:rPr lang="en-US" sz="1700" dirty="0" smtClean="0"/>
              <a:t> </a:t>
            </a:r>
            <a:r>
              <a:rPr lang="en-US" sz="1700" dirty="0"/>
              <a:t>V. </a:t>
            </a:r>
            <a:r>
              <a:rPr lang="en-US" sz="1700" dirty="0" err="1"/>
              <a:t>Giurcan</a:t>
            </a:r>
            <a:r>
              <a:rPr lang="en-US" sz="1700" dirty="0"/>
              <a:t>, C. </a:t>
            </a:r>
            <a:r>
              <a:rPr lang="en-US" sz="1700" dirty="0" err="1"/>
              <a:t>Movileanu</a:t>
            </a:r>
            <a:r>
              <a:rPr lang="en-US" sz="1700" dirty="0"/>
              <a:t>, M. </a:t>
            </a:r>
            <a:r>
              <a:rPr lang="en-US" sz="1700" dirty="0" err="1"/>
              <a:t>Mitu</a:t>
            </a:r>
            <a:r>
              <a:rPr lang="en-US" sz="1700" dirty="0"/>
              <a:t>, D. </a:t>
            </a:r>
            <a:r>
              <a:rPr lang="en-US" sz="1700" dirty="0" err="1"/>
              <a:t>Razus</a:t>
            </a:r>
            <a:r>
              <a:rPr lang="en-US" sz="1700" dirty="0"/>
              <a:t>, </a:t>
            </a:r>
            <a:r>
              <a:rPr lang="en-US" sz="1700" dirty="0" err="1"/>
              <a:t>prezentata</a:t>
            </a:r>
            <a:r>
              <a:rPr lang="en-US" sz="1700" dirty="0"/>
              <a:t> la </a:t>
            </a:r>
            <a:r>
              <a:rPr lang="pt-PT" sz="1700" dirty="0"/>
              <a:t>“</a:t>
            </a:r>
            <a:r>
              <a:rPr lang="pt-PT" sz="1700" b="1" i="1" dirty="0"/>
              <a:t>16th International Conference on  Chemical and Process Engineering, ICHEAP 16”</a:t>
            </a:r>
            <a:r>
              <a:rPr lang="en-US" sz="1700" b="1" i="1" dirty="0"/>
              <a:t>, </a:t>
            </a:r>
            <a:r>
              <a:rPr lang="pt-PT" sz="1700" dirty="0"/>
              <a:t>Napoli, Italia </a:t>
            </a:r>
            <a:r>
              <a:rPr lang="en-US" sz="1700" i="1" dirty="0"/>
              <a:t>- </a:t>
            </a:r>
            <a:r>
              <a:rPr lang="en-US" sz="1700" dirty="0"/>
              <a:t>Poster </a:t>
            </a:r>
            <a:endParaRPr lang="en-US" sz="1700" dirty="0" smtClean="0"/>
          </a:p>
          <a:p>
            <a:pPr marL="342900" indent="-342900">
              <a:buAutoNum type="arabicPeriod"/>
            </a:pPr>
            <a:r>
              <a:rPr lang="en-US" sz="1700" dirty="0" smtClean="0"/>
              <a:t>3</a:t>
            </a:r>
            <a:r>
              <a:rPr lang="en-US" sz="1700" dirty="0"/>
              <a:t>. “</a:t>
            </a:r>
            <a:r>
              <a:rPr lang="ro-RO" sz="1700" dirty="0"/>
              <a:t>Explosion of hydrogen-hydrocarbon-air mixtures in spherical </a:t>
            </a:r>
            <a:r>
              <a:rPr lang="ro-RO" sz="1700" dirty="0" smtClean="0"/>
              <a:t>vessel”</a:t>
            </a:r>
            <a:r>
              <a:rPr lang="en-US" sz="1700" dirty="0" smtClean="0"/>
              <a:t>, </a:t>
            </a:r>
            <a:r>
              <a:rPr lang="ro-RO" sz="1700" dirty="0" smtClean="0"/>
              <a:t> </a:t>
            </a:r>
            <a:r>
              <a:rPr lang="ro-RO" sz="1700" dirty="0"/>
              <a:t>C. Movileanu, D. Razus, M. Mitu, V. Giurcan, A. Musuc, C. Hornoiu, P. Chesler, </a:t>
            </a:r>
            <a:r>
              <a:rPr lang="ro-RO" sz="1700" dirty="0" smtClean="0"/>
              <a:t>Conferinta </a:t>
            </a:r>
            <a:r>
              <a:rPr lang="ro-RO" sz="1700" dirty="0"/>
              <a:t>Internationala </a:t>
            </a:r>
            <a:r>
              <a:rPr lang="ro-RO" sz="1700" b="1" i="1" dirty="0"/>
              <a:t>“Ecology &amp; Safety”</a:t>
            </a:r>
            <a:r>
              <a:rPr lang="ro-RO" sz="1700" dirty="0"/>
              <a:t>, Burgas, Bulgaria-Poster; </a:t>
            </a:r>
            <a:endParaRPr lang="en-US" sz="1700" dirty="0" smtClean="0"/>
          </a:p>
          <a:p>
            <a:pPr marL="342900" indent="-342900">
              <a:buAutoNum type="arabicPeriod"/>
            </a:pPr>
            <a:r>
              <a:rPr lang="en-US" sz="1700" dirty="0" smtClean="0"/>
              <a:t>“Pressure </a:t>
            </a:r>
            <a:r>
              <a:rPr lang="en-US" sz="1700" dirty="0"/>
              <a:t>influence on laminar burning velocity of hydrogen-blended propane-air </a:t>
            </a:r>
            <a:r>
              <a:rPr lang="en-US" sz="1700" dirty="0" smtClean="0"/>
              <a:t>mixtures”, M</a:t>
            </a:r>
            <a:r>
              <a:rPr lang="en-US" sz="1700" dirty="0"/>
              <a:t>. </a:t>
            </a:r>
            <a:r>
              <a:rPr lang="en-US" sz="1700" dirty="0" err="1"/>
              <a:t>Mitu</a:t>
            </a:r>
            <a:r>
              <a:rPr lang="en-US" sz="1700" dirty="0"/>
              <a:t>, D. </a:t>
            </a:r>
            <a:r>
              <a:rPr lang="en-US" sz="1700" dirty="0" err="1"/>
              <a:t>Razus</a:t>
            </a:r>
            <a:r>
              <a:rPr lang="en-US" sz="1700" dirty="0"/>
              <a:t>, V. </a:t>
            </a:r>
            <a:r>
              <a:rPr lang="en-US" sz="1700" dirty="0" err="1"/>
              <a:t>Giurcan</a:t>
            </a:r>
            <a:r>
              <a:rPr lang="en-US" sz="1700" dirty="0"/>
              <a:t>, A.M. </a:t>
            </a:r>
            <a:r>
              <a:rPr lang="en-US" sz="1700" dirty="0" err="1"/>
              <a:t>Musuc</a:t>
            </a:r>
            <a:r>
              <a:rPr lang="en-US" sz="1700" dirty="0"/>
              <a:t>, C. </a:t>
            </a:r>
            <a:r>
              <a:rPr lang="en-US" sz="1700" dirty="0" err="1"/>
              <a:t>Movileanu</a:t>
            </a:r>
            <a:r>
              <a:rPr lang="en-US" sz="1700" dirty="0"/>
              <a:t>-poster; </a:t>
            </a:r>
            <a:r>
              <a:rPr lang="ro-RO" sz="1700" b="1" i="1" dirty="0"/>
              <a:t>17th </a:t>
            </a:r>
            <a:r>
              <a:rPr lang="en-US" sz="1700" b="1" i="1" dirty="0"/>
              <a:t>International Conference of Physical Chemistry – ROMPHYSCHEM</a:t>
            </a:r>
            <a:r>
              <a:rPr lang="en-US" sz="1700" dirty="0"/>
              <a:t>, </a:t>
            </a:r>
            <a:r>
              <a:rPr lang="en-US" sz="1700" dirty="0" err="1"/>
              <a:t>Bucuresti</a:t>
            </a:r>
            <a:r>
              <a:rPr lang="en-US" sz="1700" dirty="0"/>
              <a:t>, </a:t>
            </a:r>
            <a:r>
              <a:rPr lang="en-US" sz="1700" dirty="0" smtClean="0"/>
              <a:t>Romania;</a:t>
            </a:r>
          </a:p>
          <a:p>
            <a:pPr marL="342900" indent="-342900">
              <a:buAutoNum type="arabicPeriod"/>
            </a:pPr>
            <a:r>
              <a:rPr lang="en-US" sz="1700" dirty="0" smtClean="0"/>
              <a:t>“Propagation </a:t>
            </a:r>
            <a:r>
              <a:rPr lang="en-US" sz="1700" dirty="0"/>
              <a:t>of premixed hydrogen-hydrocarbon–air flames in a closed spherical vessel with central </a:t>
            </a:r>
            <a:r>
              <a:rPr lang="en-US" sz="1700" dirty="0" smtClean="0"/>
              <a:t>ignition”, </a:t>
            </a:r>
            <a:r>
              <a:rPr lang="en-US" sz="1700" dirty="0"/>
              <a:t>P. </a:t>
            </a:r>
            <a:r>
              <a:rPr lang="en-US" sz="1700" dirty="0" err="1"/>
              <a:t>Chesler</a:t>
            </a:r>
            <a:r>
              <a:rPr lang="en-US" sz="1700" dirty="0"/>
              <a:t>, C. </a:t>
            </a:r>
            <a:r>
              <a:rPr lang="en-US" sz="1700" dirty="0" err="1"/>
              <a:t>Hornoiu</a:t>
            </a:r>
            <a:r>
              <a:rPr lang="en-US" sz="1700" dirty="0"/>
              <a:t>, V. </a:t>
            </a:r>
            <a:r>
              <a:rPr lang="en-US" sz="1700" dirty="0" err="1"/>
              <a:t>Giurcan</a:t>
            </a:r>
            <a:r>
              <a:rPr lang="en-US" sz="1700" dirty="0"/>
              <a:t>, M. </a:t>
            </a:r>
            <a:r>
              <a:rPr lang="en-US" sz="1700" dirty="0" err="1"/>
              <a:t>Mitu</a:t>
            </a:r>
            <a:r>
              <a:rPr lang="en-US" sz="1700" dirty="0"/>
              <a:t>, A. M. </a:t>
            </a:r>
            <a:r>
              <a:rPr lang="en-US" sz="1700" dirty="0" err="1"/>
              <a:t>Musuc</a:t>
            </a:r>
            <a:r>
              <a:rPr lang="en-US" sz="1700" dirty="0"/>
              <a:t>, C. </a:t>
            </a:r>
            <a:r>
              <a:rPr lang="en-US" sz="1700" dirty="0" err="1"/>
              <a:t>Movileanu</a:t>
            </a:r>
            <a:r>
              <a:rPr lang="en-US" sz="1700" dirty="0"/>
              <a:t>-poster; </a:t>
            </a:r>
            <a:r>
              <a:rPr lang="ro-RO" sz="1700" b="1" i="1" dirty="0"/>
              <a:t>17th </a:t>
            </a:r>
            <a:r>
              <a:rPr lang="en-US" sz="1700" b="1" i="1" dirty="0"/>
              <a:t>International Conference of Physical Chemistry – ROMPHYSCHEM</a:t>
            </a:r>
            <a:r>
              <a:rPr lang="en-US" sz="1700" dirty="0"/>
              <a:t>, </a:t>
            </a:r>
            <a:r>
              <a:rPr lang="en-US" sz="1700" dirty="0" err="1"/>
              <a:t>Bucuresti</a:t>
            </a:r>
            <a:r>
              <a:rPr lang="en-US" sz="1700" dirty="0"/>
              <a:t>, </a:t>
            </a:r>
            <a:r>
              <a:rPr lang="en-US" sz="1700" dirty="0" smtClean="0"/>
              <a:t>Romania;</a:t>
            </a:r>
          </a:p>
          <a:p>
            <a:pPr marL="342900" indent="-342900">
              <a:buAutoNum type="arabicPeriod"/>
            </a:pPr>
            <a:r>
              <a:rPr lang="en-US" sz="1700" dirty="0" smtClean="0"/>
              <a:t>“Hydrogen </a:t>
            </a:r>
            <a:r>
              <a:rPr lang="en-US" sz="1700" dirty="0"/>
              <a:t>influence on ignition and quenching of n-butane-air explosions in deflagration </a:t>
            </a:r>
            <a:r>
              <a:rPr lang="en-US" sz="1700" dirty="0" smtClean="0"/>
              <a:t>regime”, </a:t>
            </a:r>
            <a:r>
              <a:rPr lang="en-US" sz="1700" dirty="0"/>
              <a:t>C. </a:t>
            </a:r>
            <a:r>
              <a:rPr lang="en-US" sz="1700" dirty="0" err="1"/>
              <a:t>Hornoiu</a:t>
            </a:r>
            <a:r>
              <a:rPr lang="en-US" sz="1700" dirty="0"/>
              <a:t>, P. </a:t>
            </a:r>
            <a:r>
              <a:rPr lang="en-US" sz="1700" dirty="0" err="1"/>
              <a:t>Chesler</a:t>
            </a:r>
            <a:r>
              <a:rPr lang="en-US" sz="1700" dirty="0"/>
              <a:t>, A. M. </a:t>
            </a:r>
            <a:r>
              <a:rPr lang="en-US" sz="1700" dirty="0" err="1"/>
              <a:t>Musuc</a:t>
            </a:r>
            <a:r>
              <a:rPr lang="en-US" sz="1700" dirty="0"/>
              <a:t>, V. </a:t>
            </a:r>
            <a:r>
              <a:rPr lang="en-US" sz="1700" dirty="0" err="1"/>
              <a:t>Giurcan</a:t>
            </a:r>
            <a:r>
              <a:rPr lang="en-US" sz="1700" dirty="0"/>
              <a:t>, M. </a:t>
            </a:r>
            <a:r>
              <a:rPr lang="en-US" sz="1700" dirty="0" err="1"/>
              <a:t>Mitu</a:t>
            </a:r>
            <a:r>
              <a:rPr lang="en-US" sz="1700" dirty="0"/>
              <a:t>, C. </a:t>
            </a:r>
            <a:r>
              <a:rPr lang="en-US" sz="1700" dirty="0" err="1"/>
              <a:t>Movileanu</a:t>
            </a:r>
            <a:r>
              <a:rPr lang="en-US" sz="1700" dirty="0"/>
              <a:t>-poster; </a:t>
            </a:r>
            <a:r>
              <a:rPr lang="ro-RO" sz="1700" b="1" i="1" dirty="0"/>
              <a:t>17th </a:t>
            </a:r>
            <a:r>
              <a:rPr lang="en-US" sz="1700" b="1" i="1" dirty="0"/>
              <a:t>International Conference of Physical Chemistry – ROMPHYSCHEM</a:t>
            </a:r>
            <a:r>
              <a:rPr lang="en-US" sz="1700" dirty="0"/>
              <a:t>, </a:t>
            </a:r>
            <a:r>
              <a:rPr lang="en-US" sz="1700" dirty="0" err="1"/>
              <a:t>Bucuresti</a:t>
            </a:r>
            <a:r>
              <a:rPr lang="en-US" sz="1700" dirty="0"/>
              <a:t>, </a:t>
            </a:r>
            <a:r>
              <a:rPr lang="en-US" sz="1700" dirty="0" smtClean="0"/>
              <a:t>Romania;</a:t>
            </a:r>
          </a:p>
          <a:p>
            <a:pPr marL="342900" indent="-342900">
              <a:buAutoNum type="arabicPeriod"/>
            </a:pPr>
            <a:r>
              <a:rPr lang="en-US" sz="1700" dirty="0" smtClean="0"/>
              <a:t>“The </a:t>
            </a:r>
            <a:r>
              <a:rPr lang="en-US" sz="1700" dirty="0"/>
              <a:t>impact of hydrogen enrichment on flame structure and combustion characteristic properties of premixed hydrocarbon-air </a:t>
            </a:r>
            <a:r>
              <a:rPr lang="en-US" sz="1700" dirty="0" smtClean="0"/>
              <a:t>flames”, </a:t>
            </a:r>
            <a:r>
              <a:rPr lang="en-US" sz="1700" dirty="0"/>
              <a:t>D. </a:t>
            </a:r>
            <a:r>
              <a:rPr lang="en-US" sz="1700" dirty="0" err="1"/>
              <a:t>Razus</a:t>
            </a:r>
            <a:r>
              <a:rPr lang="en-US" sz="1700" dirty="0"/>
              <a:t>, M. </a:t>
            </a:r>
            <a:r>
              <a:rPr lang="en-US" sz="1700" dirty="0" err="1"/>
              <a:t>Mitu</a:t>
            </a:r>
            <a:r>
              <a:rPr lang="en-US" sz="1700" dirty="0"/>
              <a:t>, C. </a:t>
            </a:r>
            <a:r>
              <a:rPr lang="en-US" sz="1700" dirty="0" err="1"/>
              <a:t>Movileanu</a:t>
            </a:r>
            <a:r>
              <a:rPr lang="en-US" sz="1700" dirty="0"/>
              <a:t> and V. </a:t>
            </a:r>
            <a:r>
              <a:rPr lang="en-US" sz="1700" dirty="0" err="1"/>
              <a:t>Giurcan</a:t>
            </a:r>
            <a:r>
              <a:rPr lang="en-US" sz="1700" dirty="0"/>
              <a:t>-keynote; </a:t>
            </a:r>
            <a:r>
              <a:rPr lang="ro-RO" sz="1700" b="1" i="1" dirty="0"/>
              <a:t>17th </a:t>
            </a:r>
            <a:r>
              <a:rPr lang="en-US" sz="1700" b="1" i="1" dirty="0"/>
              <a:t>International Conference of Physical Chemistry – ROMPHYSCHEM</a:t>
            </a:r>
            <a:r>
              <a:rPr lang="en-US" sz="1700" dirty="0"/>
              <a:t>, </a:t>
            </a:r>
            <a:r>
              <a:rPr lang="en-US" sz="1700" dirty="0" err="1"/>
              <a:t>Bucuresti</a:t>
            </a:r>
            <a:r>
              <a:rPr lang="en-US" sz="1700" dirty="0"/>
              <a:t>, </a:t>
            </a:r>
            <a:r>
              <a:rPr lang="en-US" sz="1700" dirty="0" smtClean="0"/>
              <a:t>Romania;</a:t>
            </a:r>
          </a:p>
          <a:p>
            <a:pPr marL="342900" indent="-342900">
              <a:buAutoNum type="arabicPeriod"/>
            </a:pPr>
            <a:r>
              <a:rPr lang="en-US" sz="1700" dirty="0" smtClean="0"/>
              <a:t>“Quenching </a:t>
            </a:r>
            <a:r>
              <a:rPr lang="en-US" sz="1700" dirty="0"/>
              <a:t>distances for hydrogen-blended alkanes-air </a:t>
            </a:r>
            <a:r>
              <a:rPr lang="en-US" sz="1700" dirty="0" smtClean="0"/>
              <a:t>mixtures”, A. M. </a:t>
            </a:r>
            <a:r>
              <a:rPr lang="en-US" sz="1700" dirty="0" err="1"/>
              <a:t>Musuc</a:t>
            </a:r>
            <a:r>
              <a:rPr lang="en-US" sz="1700" dirty="0"/>
              <a:t>, </a:t>
            </a:r>
            <a:r>
              <a:rPr lang="en-US" sz="1700" dirty="0" smtClean="0"/>
              <a:t>D. </a:t>
            </a:r>
            <a:r>
              <a:rPr lang="en-US" sz="1700" dirty="0" err="1"/>
              <a:t>Razus</a:t>
            </a:r>
            <a:r>
              <a:rPr lang="en-US" sz="1700" dirty="0"/>
              <a:t>, </a:t>
            </a:r>
            <a:r>
              <a:rPr lang="en-US" sz="1700" dirty="0" smtClean="0"/>
              <a:t>V. </a:t>
            </a:r>
            <a:r>
              <a:rPr lang="en-US" sz="1700" dirty="0" err="1"/>
              <a:t>Giurcan</a:t>
            </a:r>
            <a:r>
              <a:rPr lang="en-US" sz="1700" dirty="0"/>
              <a:t>, </a:t>
            </a:r>
            <a:r>
              <a:rPr lang="en-US" sz="1700" dirty="0" smtClean="0"/>
              <a:t>M. </a:t>
            </a:r>
            <a:r>
              <a:rPr lang="en-US" sz="1700" dirty="0" err="1"/>
              <a:t>Mitu</a:t>
            </a:r>
            <a:r>
              <a:rPr lang="en-US" sz="1700" dirty="0"/>
              <a:t>, </a:t>
            </a:r>
            <a:r>
              <a:rPr lang="en-US" sz="1700" dirty="0" smtClean="0"/>
              <a:t>C. </a:t>
            </a:r>
            <a:r>
              <a:rPr lang="en-US" sz="1700" dirty="0" err="1" smtClean="0"/>
              <a:t>Movileanu</a:t>
            </a:r>
            <a:r>
              <a:rPr lang="en-US" sz="1700" dirty="0" smtClean="0"/>
              <a:t>, </a:t>
            </a:r>
            <a:r>
              <a:rPr lang="en-US" sz="1700" b="1" i="1" dirty="0"/>
              <a:t>49th IUPAC World Chemistry Congress and the 11th edition of CHAINS (IUPAC|CHAINS2023)</a:t>
            </a:r>
            <a:r>
              <a:rPr lang="en-US" sz="1700" dirty="0"/>
              <a:t>, </a:t>
            </a:r>
            <a:r>
              <a:rPr lang="en-US" sz="1700" dirty="0" err="1"/>
              <a:t>Haga</a:t>
            </a:r>
            <a:r>
              <a:rPr lang="en-US" sz="1700" dirty="0"/>
              <a:t>, </a:t>
            </a:r>
            <a:r>
              <a:rPr lang="en-US" sz="1700" dirty="0" err="1" smtClean="0"/>
              <a:t>Olanda</a:t>
            </a:r>
            <a:r>
              <a:rPr lang="en-US" sz="1700" dirty="0" smtClean="0"/>
              <a:t>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770460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905" y="297320"/>
            <a:ext cx="28232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C00000"/>
                </a:solidFill>
                <a:latin typeface="Book Antiqua" pitchFamily="18" charset="0"/>
              </a:rPr>
              <a:t>Lucrari</a:t>
            </a:r>
            <a:r>
              <a:rPr lang="en-US" sz="2400" b="1" i="1" dirty="0" smtClean="0">
                <a:solidFill>
                  <a:srgbClr val="C00000"/>
                </a:solidFill>
                <a:latin typeface="Book Antiqua" pitchFamily="18" charset="0"/>
              </a:rPr>
              <a:t> ISI </a:t>
            </a:r>
            <a:r>
              <a:rPr lang="en-US" sz="2400" b="1" i="1" dirty="0" err="1" smtClean="0">
                <a:solidFill>
                  <a:srgbClr val="C00000"/>
                </a:solidFill>
                <a:latin typeface="Book Antiqua" pitchFamily="18" charset="0"/>
              </a:rPr>
              <a:t>aparute</a:t>
            </a:r>
            <a:endParaRPr lang="en-US" sz="24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4953" y="1035984"/>
            <a:ext cx="1087683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o-RO" dirty="0" smtClean="0"/>
              <a:t>C</a:t>
            </a:r>
            <a:r>
              <a:rPr lang="ro-RO" dirty="0"/>
              <a:t>. Movileanu, M. Mitu, V. Giurcan ,</a:t>
            </a:r>
            <a:r>
              <a:rPr lang="ro-RO" b="1" dirty="0"/>
              <a:t> </a:t>
            </a:r>
            <a:r>
              <a:rPr lang="ro-RO" dirty="0"/>
              <a:t>A state of the art on laminar burning velocities of H2-enriched n-C4H10-air mixtures, Energies, </a:t>
            </a:r>
            <a:r>
              <a:rPr lang="ro-RO" dirty="0" smtClean="0"/>
              <a:t>2023</a:t>
            </a:r>
            <a:r>
              <a:rPr lang="en-US" dirty="0" smtClean="0"/>
              <a:t>;</a:t>
            </a:r>
          </a:p>
          <a:p>
            <a:pPr marL="342900" indent="-342900">
              <a:buAutoNum type="arabicPeriod"/>
            </a:pPr>
            <a:r>
              <a:rPr lang="ro-RO" dirty="0" smtClean="0"/>
              <a:t>Razus</a:t>
            </a:r>
            <a:r>
              <a:rPr lang="ro-RO" dirty="0"/>
              <a:t>, D.; Movileanu, C.; Mitu; Giurcan, V., Expansion coefficients and propagation speeds of premixed n-butane-air flames, Energies, </a:t>
            </a:r>
            <a:r>
              <a:rPr lang="ro-RO" dirty="0" smtClean="0"/>
              <a:t>2023</a:t>
            </a:r>
            <a:r>
              <a:rPr lang="en-US" dirty="0" smtClean="0"/>
              <a:t>;</a:t>
            </a:r>
          </a:p>
          <a:p>
            <a:pPr marL="342900" indent="-342900">
              <a:buAutoNum type="arabicPeriod"/>
            </a:pPr>
            <a:r>
              <a:rPr lang="ro-RO" dirty="0" smtClean="0"/>
              <a:t>D</a:t>
            </a:r>
            <a:r>
              <a:rPr lang="ro-RO" dirty="0"/>
              <a:t>. Razus, M. Mitu, C. Movileanu, V. Giurcan, Calculated Adiabatic Flame Temperature - a Tool for Ascertaining the Minimum Inert Concentration of Fuel-Nitrous Oxide-Inert Gaseous Mixtures, Revue Roumaine de Chimie, 68(7-8), </a:t>
            </a:r>
            <a:r>
              <a:rPr lang="ro-RO" dirty="0" smtClean="0"/>
              <a:t>321-326</a:t>
            </a:r>
            <a:r>
              <a:rPr lang="en-US" dirty="0" smtClean="0"/>
              <a:t>, </a:t>
            </a:r>
            <a:r>
              <a:rPr lang="ro-RO" dirty="0" smtClean="0"/>
              <a:t>2023.</a:t>
            </a:r>
            <a:endParaRPr lang="en-US" dirty="0" smtClean="0"/>
          </a:p>
          <a:p>
            <a:endParaRPr lang="en-US" dirty="0" smtClean="0"/>
          </a:p>
          <a:p>
            <a:r>
              <a:rPr lang="en-US" sz="2400" b="1" i="1" dirty="0" smtClean="0">
                <a:solidFill>
                  <a:srgbClr val="C00000"/>
                </a:solidFill>
                <a:latin typeface="Book Antiqua" pitchFamily="18" charset="0"/>
              </a:rPr>
              <a:t>   </a:t>
            </a:r>
            <a:r>
              <a:rPr lang="en-US" sz="2400" b="1" i="1" dirty="0" err="1" smtClean="0">
                <a:solidFill>
                  <a:srgbClr val="C00000"/>
                </a:solidFill>
                <a:latin typeface="Book Antiqua" pitchFamily="18" charset="0"/>
              </a:rPr>
              <a:t>Lucrari</a:t>
            </a:r>
            <a:r>
              <a:rPr lang="en-US" sz="2400" b="1" i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Book Antiqua" pitchFamily="18" charset="0"/>
              </a:rPr>
              <a:t>trimise</a:t>
            </a:r>
            <a:r>
              <a:rPr lang="en-US" sz="2400" b="1" i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Book Antiqua" pitchFamily="18" charset="0"/>
              </a:rPr>
              <a:t>spre</a:t>
            </a:r>
            <a:r>
              <a:rPr lang="en-US" sz="2400" b="1" i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Book Antiqua" pitchFamily="18" charset="0"/>
              </a:rPr>
              <a:t>publicare</a:t>
            </a:r>
            <a:endParaRPr lang="en-US" sz="24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endParaRPr lang="en-US" sz="24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en-US" dirty="0"/>
              <a:t>C. </a:t>
            </a:r>
            <a:r>
              <a:rPr lang="en-US" dirty="0" err="1"/>
              <a:t>Movileanu</a:t>
            </a:r>
            <a:r>
              <a:rPr lang="en-US" dirty="0"/>
              <a:t>, V. </a:t>
            </a:r>
            <a:r>
              <a:rPr lang="en-US" dirty="0" err="1"/>
              <a:t>Giurcan</a:t>
            </a:r>
            <a:r>
              <a:rPr lang="en-US" dirty="0"/>
              <a:t>, D. </a:t>
            </a:r>
            <a:r>
              <a:rPr lang="en-US" dirty="0" err="1" smtClean="0"/>
              <a:t>Razus</a:t>
            </a:r>
            <a:r>
              <a:rPr lang="en-US" dirty="0" smtClean="0"/>
              <a:t>, </a:t>
            </a:r>
            <a:r>
              <a:rPr lang="en-US" dirty="0"/>
              <a:t>A. M. </a:t>
            </a:r>
            <a:r>
              <a:rPr lang="en-US" dirty="0" err="1"/>
              <a:t>Musuc</a:t>
            </a:r>
            <a:r>
              <a:rPr lang="en-US" dirty="0"/>
              <a:t>, C. </a:t>
            </a:r>
            <a:r>
              <a:rPr lang="en-US" dirty="0" err="1"/>
              <a:t>Hornoiu</a:t>
            </a:r>
            <a:r>
              <a:rPr lang="en-US" dirty="0"/>
              <a:t>, P. </a:t>
            </a:r>
            <a:r>
              <a:rPr lang="en-US" dirty="0" err="1"/>
              <a:t>Chesler</a:t>
            </a:r>
            <a:r>
              <a:rPr lang="en-US" dirty="0"/>
              <a:t> , M. </a:t>
            </a:r>
            <a:r>
              <a:rPr lang="en-US" dirty="0" err="1"/>
              <a:t>Mitu</a:t>
            </a:r>
            <a:r>
              <a:rPr lang="en-US" dirty="0"/>
              <a:t>, </a:t>
            </a:r>
            <a:r>
              <a:rPr lang="en-US" dirty="0" smtClean="0"/>
              <a:t>Hydrogen </a:t>
            </a:r>
            <a:r>
              <a:rPr lang="en-US" dirty="0"/>
              <a:t>influence on confined explosion characteristics of hydrocarbon-air mixtures at sub-atmospheric </a:t>
            </a:r>
            <a:r>
              <a:rPr lang="en-US" dirty="0" smtClean="0"/>
              <a:t>pressures, </a:t>
            </a:r>
            <a:r>
              <a:rPr lang="en-US" dirty="0" smtClean="0"/>
              <a:t>International Journal of Hydrogen Energy.</a:t>
            </a:r>
            <a:endParaRPr lang="en-US" dirty="0" smtClean="0"/>
          </a:p>
          <a:p>
            <a:endParaRPr lang="en-US" dirty="0" smtClean="0"/>
          </a:p>
          <a:p>
            <a:r>
              <a:rPr lang="en-US" sz="2400" b="1" i="1" dirty="0" smtClean="0">
                <a:solidFill>
                  <a:srgbClr val="C00000"/>
                </a:solidFill>
                <a:latin typeface="Book Antiqua" pitchFamily="18" charset="0"/>
              </a:rPr>
              <a:t>   </a:t>
            </a:r>
            <a:r>
              <a:rPr lang="en-US" sz="2400" b="1" i="1" dirty="0" err="1" smtClean="0">
                <a:solidFill>
                  <a:srgbClr val="C00000"/>
                </a:solidFill>
                <a:latin typeface="Book Antiqua" pitchFamily="18" charset="0"/>
              </a:rPr>
              <a:t>Participare</a:t>
            </a:r>
            <a:r>
              <a:rPr lang="en-US" sz="2400" b="1" i="1" dirty="0" smtClean="0">
                <a:solidFill>
                  <a:srgbClr val="C00000"/>
                </a:solidFill>
                <a:latin typeface="Book Antiqua" pitchFamily="18" charset="0"/>
              </a:rPr>
              <a:t> la </a:t>
            </a:r>
            <a:r>
              <a:rPr lang="en-US" sz="2400" b="1" i="1" dirty="0" err="1" smtClean="0">
                <a:solidFill>
                  <a:srgbClr val="C00000"/>
                </a:solidFill>
                <a:latin typeface="Book Antiqua" pitchFamily="18" charset="0"/>
              </a:rPr>
              <a:t>scoli</a:t>
            </a:r>
            <a:r>
              <a:rPr lang="en-US" sz="2400" b="1" i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Book Antiqua" pitchFamily="18" charset="0"/>
              </a:rPr>
              <a:t>internationale</a:t>
            </a:r>
            <a:r>
              <a:rPr lang="en-US" sz="2400" b="1" i="1" dirty="0" smtClean="0">
                <a:solidFill>
                  <a:srgbClr val="C00000"/>
                </a:solidFill>
                <a:latin typeface="Book Antiqua" pitchFamily="18" charset="0"/>
              </a:rPr>
              <a:t> de </a:t>
            </a:r>
            <a:r>
              <a:rPr lang="en-US" sz="2400" b="1" i="1" dirty="0" err="1" smtClean="0">
                <a:solidFill>
                  <a:srgbClr val="C00000"/>
                </a:solidFill>
                <a:latin typeface="Book Antiqua" pitchFamily="18" charset="0"/>
              </a:rPr>
              <a:t>combustie</a:t>
            </a:r>
            <a:endParaRPr lang="en-US" sz="24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endParaRPr lang="en-US" sz="24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en-US" dirty="0" smtClean="0"/>
              <a:t>1. </a:t>
            </a:r>
            <a:r>
              <a:rPr lang="ro-RO" dirty="0" smtClean="0"/>
              <a:t>FLOW </a:t>
            </a:r>
            <a:r>
              <a:rPr lang="ro-RO" dirty="0"/>
              <a:t>Summer School on “Advancements in assessment of high temperature flows”, Stockholm, Suedia, 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ro-RO" dirty="0" smtClean="0"/>
              <a:t>CoEC </a:t>
            </a:r>
            <a:r>
              <a:rPr lang="ro-RO" dirty="0"/>
              <a:t>Combustion Autumn School 2023, Burgas, Bulgaria.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8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7C6EF8-8C1F-A646-921F-F79C045C02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69" y="73841"/>
            <a:ext cx="1951750" cy="182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29AF561C-752C-7044-823C-96F7A8860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3438" y="5708535"/>
            <a:ext cx="2998562" cy="107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1A6EBE-DF6B-C641-A2D0-D88CA469750F}"/>
              </a:ext>
            </a:extLst>
          </p:cNvPr>
          <p:cNvSpPr txBox="1"/>
          <p:nvPr/>
        </p:nvSpPr>
        <p:spPr>
          <a:xfrm>
            <a:off x="2735291" y="306924"/>
            <a:ext cx="7959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Influence of hydrogen addition on the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explosivity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of LPG-air gaseous mixtures</a:t>
            </a:r>
            <a:endParaRPr lang="x-none" sz="24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444AA4-08A8-FE49-BBC3-639F435B3E05}"/>
              </a:ext>
            </a:extLst>
          </p:cNvPr>
          <p:cNvSpPr txBox="1"/>
          <p:nvPr/>
        </p:nvSpPr>
        <p:spPr>
          <a:xfrm>
            <a:off x="4853876" y="2613728"/>
            <a:ext cx="369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Bookman Old Style" pitchFamily="18" charset="0"/>
              </a:rPr>
              <a:t>A</a:t>
            </a:r>
            <a:r>
              <a:rPr lang="x-none" sz="2400" b="1" dirty="0">
                <a:latin typeface="Bookman Old Style" pitchFamily="18" charset="0"/>
              </a:rPr>
              <a:t>cronym</a:t>
            </a:r>
            <a:r>
              <a:rPr lang="x-none" sz="2400" b="1">
                <a:latin typeface="Bookman Old Style" pitchFamily="18" charset="0"/>
              </a:rPr>
              <a:t>: </a:t>
            </a:r>
            <a:r>
              <a:rPr lang="en-US" sz="2400" b="1" dirty="0">
                <a:latin typeface="Bookman Old Style" pitchFamily="18" charset="0"/>
              </a:rPr>
              <a:t>H2_LPG_EX</a:t>
            </a:r>
            <a:endParaRPr lang="x-none" sz="2400" b="1" dirty="0">
              <a:latin typeface="Bookman Old Style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EB4283-D9AB-BC48-B983-B62AC14217D5}"/>
              </a:ext>
            </a:extLst>
          </p:cNvPr>
          <p:cNvSpPr txBox="1"/>
          <p:nvPr/>
        </p:nvSpPr>
        <p:spPr>
          <a:xfrm>
            <a:off x="149669" y="4259947"/>
            <a:ext cx="62392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000" b="1" i="1" dirty="0">
                <a:solidFill>
                  <a:srgbClr val="0070C0"/>
                </a:solidFill>
                <a:latin typeface="Bookman Old Style" pitchFamily="18" charset="0"/>
              </a:rPr>
              <a:t>Principal investigator: Dr</a:t>
            </a:r>
            <a:r>
              <a:rPr lang="x-none" sz="2000" b="1" i="1">
                <a:solidFill>
                  <a:srgbClr val="0070C0"/>
                </a:solidFill>
                <a:latin typeface="Bookman Old Style" pitchFamily="18" charset="0"/>
              </a:rPr>
              <a:t>. </a:t>
            </a:r>
            <a:r>
              <a:rPr lang="en-US" sz="2000" b="1" i="1" dirty="0" err="1" smtClean="0">
                <a:solidFill>
                  <a:srgbClr val="0070C0"/>
                </a:solidFill>
                <a:latin typeface="Bookman Old Style" pitchFamily="18" charset="0"/>
              </a:rPr>
              <a:t>Codina</a:t>
            </a:r>
            <a:r>
              <a:rPr lang="en-US" sz="2000" b="1" i="1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Bookman Old Style" pitchFamily="18" charset="0"/>
              </a:rPr>
              <a:t>Movileanu</a:t>
            </a:r>
            <a:endParaRPr lang="en-US" sz="2000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87405E-79C5-C140-988D-49ADEBB20CC5}"/>
              </a:ext>
            </a:extLst>
          </p:cNvPr>
          <p:cNvSpPr txBox="1"/>
          <p:nvPr/>
        </p:nvSpPr>
        <p:spPr>
          <a:xfrm>
            <a:off x="87538" y="6049244"/>
            <a:ext cx="3645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Bookman Old Style" pitchFamily="18" charset="0"/>
              </a:rPr>
              <a:t>PN-III-P4-PCE-2021-0369 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  <a:latin typeface="Bookman Old Style" pitchFamily="18" charset="0"/>
              </a:rPr>
              <a:t> PCE 38 / 2022</a:t>
            </a:r>
            <a:endParaRPr lang="x-none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1D9788-C601-0A4A-8110-E8AD41C2A071}"/>
              </a:ext>
            </a:extLst>
          </p:cNvPr>
          <p:cNvSpPr txBox="1"/>
          <p:nvPr/>
        </p:nvSpPr>
        <p:spPr>
          <a:xfrm>
            <a:off x="5055855" y="3228945"/>
            <a:ext cx="3550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Bookman Old Style" pitchFamily="18" charset="0"/>
              </a:rPr>
              <a:t>02.06.2022</a:t>
            </a:r>
            <a:r>
              <a:rPr lang="x-none" sz="2000" b="1">
                <a:latin typeface="Bookman Old Style" pitchFamily="18" charset="0"/>
              </a:rPr>
              <a:t> – 31.12.202</a:t>
            </a:r>
            <a:r>
              <a:rPr lang="en-US" sz="2000" b="1" dirty="0">
                <a:latin typeface="Bookman Old Style" pitchFamily="18" charset="0"/>
              </a:rPr>
              <a:t>4</a:t>
            </a:r>
            <a:endParaRPr lang="x-none" sz="2000" b="1" dirty="0">
              <a:latin typeface="Bookman Old Style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0E6454-4FF6-4A82-989C-E22E4AD1E1D3}"/>
              </a:ext>
            </a:extLst>
          </p:cNvPr>
          <p:cNvSpPr txBox="1"/>
          <p:nvPr/>
        </p:nvSpPr>
        <p:spPr>
          <a:xfrm>
            <a:off x="10262677" y="73841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English version</a:t>
            </a:r>
          </a:p>
        </p:txBody>
      </p:sp>
    </p:spTree>
    <p:extLst>
      <p:ext uri="{BB962C8B-B14F-4D97-AF65-F5344CB8AC3E}">
        <p14:creationId xmlns:p14="http://schemas.microsoft.com/office/powerpoint/2010/main" val="230717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2D1B9FA-972A-DA4D-AB20-BA704AF7C505}"/>
              </a:ext>
            </a:extLst>
          </p:cNvPr>
          <p:cNvGrpSpPr/>
          <p:nvPr/>
        </p:nvGrpSpPr>
        <p:grpSpPr>
          <a:xfrm>
            <a:off x="0" y="108857"/>
            <a:ext cx="11530013" cy="6108472"/>
            <a:chOff x="0" y="108857"/>
            <a:chExt cx="11530013" cy="61084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89BC31F-F5F8-2848-8DCB-AEAF0CED3125}"/>
                </a:ext>
              </a:extLst>
            </p:cNvPr>
            <p:cNvSpPr txBox="1"/>
            <p:nvPr/>
          </p:nvSpPr>
          <p:spPr>
            <a:xfrm>
              <a:off x="0" y="108857"/>
              <a:ext cx="19736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solidFill>
                    <a:schemeClr val="accent6">
                      <a:lumMod val="75000"/>
                    </a:schemeClr>
                  </a:solidFill>
                  <a:latin typeface="Bookman Old Style" pitchFamily="18" charset="0"/>
                </a:rPr>
                <a:t>Summary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F6D502E-FAFB-1B43-9A00-02E53BC6AFC5}"/>
                </a:ext>
              </a:extLst>
            </p:cNvPr>
            <p:cNvSpPr txBox="1"/>
            <p:nvPr/>
          </p:nvSpPr>
          <p:spPr>
            <a:xfrm>
              <a:off x="121920" y="723517"/>
              <a:ext cx="11408093" cy="5493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dirty="0">
                  <a:latin typeface="Bookman Old Style" pitchFamily="18" charset="0"/>
                </a:rPr>
                <a:t>The main objective of this project is the investigation of hydrogen influence on gas-phase combustion of hydrocarbons in air, </a:t>
              </a:r>
              <a:r>
                <a:rPr lang="en-US" dirty="0" smtClean="0">
                  <a:latin typeface="Bookman Old Style" pitchFamily="18" charset="0"/>
                </a:rPr>
                <a:t>in deflagration </a:t>
              </a:r>
              <a:r>
                <a:rPr lang="en-US" dirty="0">
                  <a:latin typeface="Bookman Old Style" pitchFamily="18" charset="0"/>
                </a:rPr>
                <a:t>regime, by experimental and numerical methods. Under the project, relevant initiation parameters (the </a:t>
              </a:r>
              <a:r>
                <a:rPr lang="en-US" dirty="0" smtClean="0">
                  <a:latin typeface="Bookman Old Style" pitchFamily="18" charset="0"/>
                </a:rPr>
                <a:t>quenching distance </a:t>
              </a:r>
              <a:r>
                <a:rPr lang="en-US" dirty="0">
                  <a:latin typeface="Bookman Old Style" pitchFamily="18" charset="0"/>
                </a:rPr>
                <a:t>and the minimum ignition energy) and propagation parameters (normal burning velocity and propagation speed) will </a:t>
              </a:r>
              <a:r>
                <a:rPr lang="en-US" dirty="0" smtClean="0">
                  <a:latin typeface="Bookman Old Style" pitchFamily="18" charset="0"/>
                </a:rPr>
                <a:t>be examined</a:t>
              </a:r>
              <a:r>
                <a:rPr lang="en-US" dirty="0">
                  <a:latin typeface="Bookman Old Style" pitchFamily="18" charset="0"/>
                </a:rPr>
                <a:t>, in correlation with the initial composition and pressure of flammable mixtures and with characteristic flame </a:t>
              </a:r>
              <a:r>
                <a:rPr lang="en-US" dirty="0" smtClean="0">
                  <a:latin typeface="Bookman Old Style" pitchFamily="18" charset="0"/>
                </a:rPr>
                <a:t>properties (adiabatic </a:t>
              </a:r>
              <a:r>
                <a:rPr lang="en-US" dirty="0">
                  <a:latin typeface="Bookman Old Style" pitchFamily="18" charset="0"/>
                </a:rPr>
                <a:t>flame temperature, total concentration of active radical species</a:t>
              </a:r>
              <a:r>
                <a:rPr lang="en-US" dirty="0" smtClean="0">
                  <a:latin typeface="Bookman Old Style" pitchFamily="18" charset="0"/>
                </a:rPr>
                <a:t>). The </a:t>
              </a:r>
              <a:r>
                <a:rPr lang="en-US" dirty="0">
                  <a:latin typeface="Bookman Old Style" pitchFamily="18" charset="0"/>
                </a:rPr>
                <a:t>study will be realized with LPG (Liquefied Petroleum Gas)-air mixtures with added H2, at various initial LPG </a:t>
              </a:r>
              <a:r>
                <a:rPr lang="en-US" dirty="0" smtClean="0">
                  <a:latin typeface="Bookman Old Style" pitchFamily="18" charset="0"/>
                </a:rPr>
                <a:t>concentrations within </a:t>
              </a:r>
              <a:r>
                <a:rPr lang="en-US" dirty="0">
                  <a:latin typeface="Bookman Old Style" pitchFamily="18" charset="0"/>
                </a:rPr>
                <a:t>its flammability limits, hydrogen fractions (5-30 </a:t>
              </a:r>
              <a:r>
                <a:rPr lang="en-US" dirty="0" err="1">
                  <a:latin typeface="Bookman Old Style" pitchFamily="18" charset="0"/>
                </a:rPr>
                <a:t>vol</a:t>
              </a:r>
              <a:r>
                <a:rPr lang="en-US" dirty="0">
                  <a:latin typeface="Bookman Old Style" pitchFamily="18" charset="0"/>
                </a:rPr>
                <a:t>%) and initial pressures, within 0.5 and 2.0 bar, at ambient </a:t>
              </a:r>
              <a:r>
                <a:rPr lang="en-US" dirty="0" smtClean="0">
                  <a:latin typeface="Bookman Old Style" pitchFamily="18" charset="0"/>
                </a:rPr>
                <a:t>initial temperature</a:t>
              </a:r>
              <a:r>
                <a:rPr lang="en-US" dirty="0">
                  <a:latin typeface="Bookman Old Style" pitchFamily="18" charset="0"/>
                </a:rPr>
                <a:t>. LPG has the typical composition of Romanian </a:t>
              </a:r>
              <a:r>
                <a:rPr lang="en-US" dirty="0" smtClean="0">
                  <a:latin typeface="Bookman Old Style" pitchFamily="18" charset="0"/>
                </a:rPr>
                <a:t>blends. The </a:t>
              </a:r>
              <a:r>
                <a:rPr lang="en-US" dirty="0">
                  <a:latin typeface="Bookman Old Style" pitchFamily="18" charset="0"/>
                </a:rPr>
                <a:t>estimated scientific results delivered by the project consist in the full characterization of LPG-air-H2 mixtures from point of </a:t>
              </a:r>
              <a:r>
                <a:rPr lang="en-US" dirty="0" smtClean="0">
                  <a:latin typeface="Bookman Old Style" pitchFamily="18" charset="0"/>
                </a:rPr>
                <a:t>view of </a:t>
              </a:r>
              <a:r>
                <a:rPr lang="en-US" dirty="0">
                  <a:latin typeface="Bookman Old Style" pitchFamily="18" charset="0"/>
                </a:rPr>
                <a:t>flammability parameters, in order to obtain safety operating characteristics for storage, transport and manipulation of </a:t>
              </a:r>
              <a:r>
                <a:rPr lang="en-US" dirty="0" smtClean="0">
                  <a:latin typeface="Bookman Old Style" pitchFamily="18" charset="0"/>
                </a:rPr>
                <a:t>such mixtures </a:t>
              </a:r>
              <a:r>
                <a:rPr lang="en-US" dirty="0">
                  <a:latin typeface="Bookman Old Style" pitchFamily="18" charset="0"/>
                </a:rPr>
                <a:t>and to develop increased energetic efficiency with low pollutant emissions.</a:t>
              </a:r>
              <a:endParaRPr lang="x-none" dirty="0">
                <a:latin typeface="Bookman Old Style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246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0364E4-7AEB-4549-B44D-B8A8EDAB11D2}"/>
              </a:ext>
            </a:extLst>
          </p:cNvPr>
          <p:cNvSpPr txBox="1"/>
          <p:nvPr/>
        </p:nvSpPr>
        <p:spPr>
          <a:xfrm>
            <a:off x="0" y="90453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Objectives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" y="785843"/>
            <a:ext cx="11308080" cy="5580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latin typeface="Bookman Old Style" pitchFamily="18" charset="0"/>
              </a:rPr>
              <a:t>The basic objective of this project is the experimental investigation of the influence of hydrogen addition on flammability parameters of fuel-air explosive mixtures: </a:t>
            </a:r>
            <a:endParaRPr lang="en-GB" sz="2000" dirty="0" smtClean="0">
              <a:latin typeface="Bookman Old Style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GB" sz="2000" dirty="0" smtClean="0">
                <a:latin typeface="Bookman Old Style" pitchFamily="18" charset="0"/>
              </a:rPr>
              <a:t>initiation </a:t>
            </a:r>
            <a:r>
              <a:rPr lang="en-GB" sz="2000" dirty="0">
                <a:latin typeface="Bookman Old Style" pitchFamily="18" charset="0"/>
              </a:rPr>
              <a:t>parameters (the quenching distance between parallel plates and the minimum ignition energy</a:t>
            </a:r>
            <a:r>
              <a:rPr lang="en-GB" sz="2000" dirty="0" smtClean="0">
                <a:latin typeface="Bookman Old Style" pitchFamily="18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GB" sz="2000" dirty="0" smtClean="0">
                <a:latin typeface="Bookman Old Style" pitchFamily="18" charset="0"/>
              </a:rPr>
              <a:t>propagation </a:t>
            </a:r>
            <a:r>
              <a:rPr lang="en-GB" sz="2000" dirty="0">
                <a:latin typeface="Bookman Old Style" pitchFamily="18" charset="0"/>
              </a:rPr>
              <a:t>parameters (normal burning velocity and propagation speed). </a:t>
            </a:r>
            <a:endParaRPr lang="en-GB" sz="2000" dirty="0" smtClean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2000" dirty="0" smtClean="0">
                <a:latin typeface="Bookman Old Style" pitchFamily="18" charset="0"/>
              </a:rPr>
              <a:t>In </a:t>
            </a:r>
            <a:r>
              <a:rPr lang="en-GB" sz="2000" dirty="0">
                <a:latin typeface="Bookman Old Style" pitchFamily="18" charset="0"/>
              </a:rPr>
              <a:t>addition, the chemical modelling of flame propagation in the reactive mixtures delivers the temperature and chemical species profiles in the flame, the rate of heat release and the flame front thickness.</a:t>
            </a:r>
            <a:endParaRPr lang="en-US" sz="2000" dirty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2000" dirty="0" smtClean="0">
                <a:latin typeface="Bookman Old Style" pitchFamily="18" charset="0"/>
              </a:rPr>
              <a:t>The </a:t>
            </a:r>
            <a:r>
              <a:rPr lang="en-GB" sz="2000" dirty="0">
                <a:latin typeface="Bookman Old Style" pitchFamily="18" charset="0"/>
              </a:rPr>
              <a:t>study will be realized with Romanian blended LPG (a mixture of propane, n-butane and i-butane)-air mixtures with various fuel/O</a:t>
            </a:r>
            <a:r>
              <a:rPr lang="en-GB" sz="2000" baseline="-25000" dirty="0">
                <a:latin typeface="Bookman Old Style" pitchFamily="18" charset="0"/>
              </a:rPr>
              <a:t>2</a:t>
            </a:r>
            <a:r>
              <a:rPr lang="en-GB" sz="2000" dirty="0">
                <a:latin typeface="Bookman Old Style" pitchFamily="18" charset="0"/>
              </a:rPr>
              <a:t> ratios within the flammability range at initial pressures between 0.5 and </a:t>
            </a:r>
            <a:r>
              <a:rPr lang="en-GB" sz="2000" dirty="0" smtClean="0">
                <a:latin typeface="Bookman Old Style" pitchFamily="18" charset="0"/>
              </a:rPr>
              <a:t>2 </a:t>
            </a:r>
            <a:r>
              <a:rPr lang="en-GB" sz="2000" dirty="0">
                <a:latin typeface="Bookman Old Style" pitchFamily="18" charset="0"/>
              </a:rPr>
              <a:t>bar, ambient initial temperature and various percentages of added H</a:t>
            </a:r>
            <a:r>
              <a:rPr lang="en-GB" sz="2000" baseline="-25000" dirty="0">
                <a:latin typeface="Bookman Old Style" pitchFamily="18" charset="0"/>
              </a:rPr>
              <a:t>2</a:t>
            </a:r>
            <a:r>
              <a:rPr lang="en-GB" sz="2000" dirty="0">
                <a:latin typeface="Bookman Old Style" pitchFamily="18" charset="0"/>
              </a:rPr>
              <a:t> between 5 - 15% vol. </a:t>
            </a:r>
            <a:endParaRPr lang="en-US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92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EC416E-F123-4E1F-BAB3-C8F7D9F61F0C}"/>
              </a:ext>
            </a:extLst>
          </p:cNvPr>
          <p:cNvSpPr txBox="1"/>
          <p:nvPr/>
        </p:nvSpPr>
        <p:spPr>
          <a:xfrm>
            <a:off x="0" y="19050"/>
            <a:ext cx="3235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Specific objectives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" y="1041410"/>
            <a:ext cx="113080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O1. </a:t>
            </a:r>
            <a:r>
              <a:rPr lang="en-GB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Experimental determination and computation of flammability parameters for fuel-air mixtures at various initial composition and pressures and ambient initial temperature.</a:t>
            </a:r>
          </a:p>
          <a:p>
            <a:pPr algn="just">
              <a:lnSpc>
                <a:spcPct val="150000"/>
              </a:lnSpc>
            </a:pPr>
            <a:endParaRPr lang="en-GB" sz="2000" dirty="0">
              <a:latin typeface="Book Antiqua" panose="02040602050305030304" pitchFamily="18" charset="0"/>
            </a:endParaRPr>
          </a:p>
          <a:p>
            <a:pPr marL="573087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Book Antiqua" panose="02040602050305030304" pitchFamily="18" charset="0"/>
              </a:rPr>
              <a:t>Cubic law coefficients determination from pressure-time records of fuel-air explosions  at various initial compositions and pressures and the computation of normal burning velocities using this coefficients. </a:t>
            </a:r>
            <a:endParaRPr lang="en-GB" sz="2000" dirty="0">
              <a:latin typeface="Book Antiqua" panose="0204060205030503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 smtClean="0">
                <a:latin typeface="Book Antiqua" panose="02040602050305030304" pitchFamily="18" charset="0"/>
              </a:rPr>
              <a:t>Measurements of critical ignition conditions for fuel-air mixtures using high voltage electric sparks (quenching distances and minimum ignition energies). </a:t>
            </a:r>
            <a:endParaRPr lang="en-GB" sz="2000" dirty="0">
              <a:latin typeface="Book Antiqua" panose="0204060205030503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Book Antiqua" panose="02040602050305030304" pitchFamily="18" charset="0"/>
              </a:rPr>
              <a:t>Computation of  normal burning </a:t>
            </a:r>
            <a:r>
              <a:rPr lang="en-GB" sz="2000" dirty="0">
                <a:latin typeface="Book Antiqua" panose="02040602050305030304" pitchFamily="18" charset="0"/>
              </a:rPr>
              <a:t>velocities and propagation velocities, </a:t>
            </a:r>
            <a:r>
              <a:rPr lang="en-GB" sz="2000" dirty="0" smtClean="0">
                <a:latin typeface="Book Antiqua" panose="02040602050305030304" pitchFamily="18" charset="0"/>
              </a:rPr>
              <a:t>adiabatic flame temperatures and flame front thickness for fuel-air explosions.</a:t>
            </a:r>
            <a:endParaRPr lang="en-GB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1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A3E88B-902B-42EF-812B-F9FDD3170246}"/>
              </a:ext>
            </a:extLst>
          </p:cNvPr>
          <p:cNvSpPr txBox="1"/>
          <p:nvPr/>
        </p:nvSpPr>
        <p:spPr>
          <a:xfrm>
            <a:off x="0" y="19050"/>
            <a:ext cx="3248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Specific objectives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" y="585803"/>
            <a:ext cx="11445240" cy="6048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O2. Experimental determination and computation of flammability parameters for </a:t>
            </a:r>
            <a:r>
              <a:rPr lang="en-GB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stoichiometric (propane-hydrogen)-air and (butane-hydrogen)-air mixtures with various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CnHm:H2 ratios and various initial pressures at ambient initial temperature.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Book Antiqua" panose="02040602050305030304" pitchFamily="18" charset="0"/>
              </a:rPr>
              <a:t>Cubic </a:t>
            </a:r>
            <a:r>
              <a:rPr lang="en-GB" sz="2000" dirty="0">
                <a:latin typeface="Book Antiqua" panose="02040602050305030304" pitchFamily="18" charset="0"/>
              </a:rPr>
              <a:t>law coefficients determination from pressure-time records of stoichiometric (propane-hydrogen)-air and (butane-hydrogen)-air mixtures with various CnHm:H2 ratios and </a:t>
            </a:r>
            <a:r>
              <a:rPr lang="en-GB" sz="2000" dirty="0" smtClean="0">
                <a:latin typeface="Book Antiqua" panose="02040602050305030304" pitchFamily="18" charset="0"/>
              </a:rPr>
              <a:t>various initial </a:t>
            </a:r>
            <a:r>
              <a:rPr lang="en-GB" sz="2000" dirty="0">
                <a:latin typeface="Book Antiqua" panose="02040602050305030304" pitchFamily="18" charset="0"/>
              </a:rPr>
              <a:t>pressures at ambient initial </a:t>
            </a:r>
            <a:r>
              <a:rPr lang="en-GB" sz="2000" dirty="0" smtClean="0">
                <a:latin typeface="Book Antiqua" panose="02040602050305030304" pitchFamily="18" charset="0"/>
              </a:rPr>
              <a:t>temperature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smtClean="0">
                <a:latin typeface="Book Antiqua" panose="02040602050305030304" pitchFamily="18" charset="0"/>
              </a:rPr>
              <a:t>and </a:t>
            </a:r>
            <a:r>
              <a:rPr lang="en-GB" sz="2000" dirty="0">
                <a:latin typeface="Book Antiqua" panose="02040602050305030304" pitchFamily="18" charset="0"/>
              </a:rPr>
              <a:t>the computation of normal burning velocities and propagation velocities using this coefficients.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dirty="0">
                <a:latin typeface="Book Antiqua" panose="02040602050305030304" pitchFamily="18" charset="0"/>
              </a:rPr>
              <a:t>Measurements of critical ignition conditions for </a:t>
            </a:r>
            <a:r>
              <a:rPr lang="en-GB" sz="2000" dirty="0">
                <a:latin typeface="Book Antiqua" panose="02040602050305030304" pitchFamily="18" charset="0"/>
              </a:rPr>
              <a:t>stoichiometric (propane-hydrogen)-air and (butane-hydrogen)-air mixtures with various CnHm:H2 ratios </a:t>
            </a:r>
            <a:r>
              <a:rPr lang="it-IT" sz="2000" dirty="0" smtClean="0">
                <a:latin typeface="Book Antiqua" panose="02040602050305030304" pitchFamily="18" charset="0"/>
              </a:rPr>
              <a:t>using </a:t>
            </a:r>
            <a:r>
              <a:rPr lang="it-IT" sz="2000" dirty="0">
                <a:latin typeface="Book Antiqua" panose="02040602050305030304" pitchFamily="18" charset="0"/>
              </a:rPr>
              <a:t>high voltage electric sparks (quenching distances and minimum ignition energies). </a:t>
            </a:r>
            <a:endParaRPr lang="en-GB" sz="2000" dirty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Book Antiqua" panose="02040602050305030304" pitchFamily="18" charset="0"/>
              </a:rPr>
              <a:t>Computation of  normal burning velocities, adiabatic flame temperatures and flame front thickness for</a:t>
            </a:r>
            <a:r>
              <a:rPr lang="en-GB" sz="2000" dirty="0" smtClean="0">
                <a:latin typeface="Book Antiqua" panose="02040602050305030304" pitchFamily="18" charset="0"/>
              </a:rPr>
              <a:t> explosions of stoichiometric (propane-hydrogen)-air and (butane-hydrogen)-air mixtures with various CnHm:H2 ratios </a:t>
            </a:r>
            <a:endParaRPr lang="en-GB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55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A3E88B-902B-42EF-812B-F9FDD3170246}"/>
              </a:ext>
            </a:extLst>
          </p:cNvPr>
          <p:cNvSpPr txBox="1"/>
          <p:nvPr/>
        </p:nvSpPr>
        <p:spPr>
          <a:xfrm>
            <a:off x="0" y="19050"/>
            <a:ext cx="3248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Specific objectives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" y="860123"/>
            <a:ext cx="11445240" cy="5125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O3. 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Experimental determination and computation of flammability parameters for </a:t>
            </a:r>
            <a:r>
              <a:rPr lang="en-GB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stoichiometric GPL-air mixtures with various H2 concentrations at various 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initial pressures at ambient initial temperature.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Book Antiqua" panose="02040602050305030304" pitchFamily="18" charset="0"/>
              </a:rPr>
              <a:t>Cubic </a:t>
            </a:r>
            <a:r>
              <a:rPr lang="en-GB" sz="2000" dirty="0">
                <a:latin typeface="Book Antiqua" panose="02040602050305030304" pitchFamily="18" charset="0"/>
              </a:rPr>
              <a:t>law coefficients determination from pressure-time records stoichiometric GPL-air mixtures with various H2 concentrations at various initial pressures at ambient initial </a:t>
            </a:r>
            <a:r>
              <a:rPr lang="en-GB" sz="2000" dirty="0" smtClean="0">
                <a:latin typeface="Book Antiqua" panose="02040602050305030304" pitchFamily="18" charset="0"/>
              </a:rPr>
              <a:t>temperature and </a:t>
            </a:r>
            <a:r>
              <a:rPr lang="en-GB" sz="2000" dirty="0">
                <a:latin typeface="Book Antiqua" panose="02040602050305030304" pitchFamily="18" charset="0"/>
              </a:rPr>
              <a:t>the computation of normal burning velocities and propagation velocities using this coefficients.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dirty="0">
                <a:latin typeface="Book Antiqua" panose="02040602050305030304" pitchFamily="18" charset="0"/>
              </a:rPr>
              <a:t>Measurements of critical ignition conditions for </a:t>
            </a:r>
            <a:r>
              <a:rPr lang="en-GB" sz="2000" dirty="0">
                <a:latin typeface="Book Antiqua" panose="02040602050305030304" pitchFamily="18" charset="0"/>
              </a:rPr>
              <a:t>stoichiometric GPL-air mixtures with various H2 concentrations </a:t>
            </a:r>
            <a:r>
              <a:rPr lang="it-IT" sz="2000" dirty="0" smtClean="0">
                <a:latin typeface="Book Antiqua" panose="02040602050305030304" pitchFamily="18" charset="0"/>
              </a:rPr>
              <a:t>using </a:t>
            </a:r>
            <a:r>
              <a:rPr lang="it-IT" sz="2000" dirty="0">
                <a:latin typeface="Book Antiqua" panose="02040602050305030304" pitchFamily="18" charset="0"/>
              </a:rPr>
              <a:t>high voltage electric sparks (quenching distances and minimum ignition energies). </a:t>
            </a:r>
            <a:endParaRPr lang="en-GB" sz="2000" dirty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Book Antiqua" panose="02040602050305030304" pitchFamily="18" charset="0"/>
              </a:rPr>
              <a:t>Computation of  normal burning velocities, adiabatic flame temperatures and flame front thickness for</a:t>
            </a:r>
            <a:r>
              <a:rPr lang="en-GB" sz="2000" dirty="0" smtClean="0">
                <a:latin typeface="Book Antiqua" panose="02040602050305030304" pitchFamily="18" charset="0"/>
              </a:rPr>
              <a:t> explosions of </a:t>
            </a:r>
            <a:r>
              <a:rPr lang="en-GB" sz="2000" dirty="0">
                <a:latin typeface="Book Antiqua" panose="02040602050305030304" pitchFamily="18" charset="0"/>
              </a:rPr>
              <a:t>stoichiometric GPL-air mixtures with various H2 </a:t>
            </a:r>
            <a:r>
              <a:rPr lang="en-GB" sz="2000" dirty="0" smtClean="0">
                <a:latin typeface="Book Antiqua" panose="02040602050305030304" pitchFamily="18" charset="0"/>
              </a:rPr>
              <a:t>concentrations. </a:t>
            </a:r>
            <a:endParaRPr lang="en-GB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07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087743"/>
              </p:ext>
            </p:extLst>
          </p:nvPr>
        </p:nvGraphicFramePr>
        <p:xfrm>
          <a:off x="1036320" y="1385074"/>
          <a:ext cx="9546590" cy="469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240"/>
                <a:gridCol w="3760381"/>
                <a:gridCol w="2341969"/>
              </a:tblGrid>
              <a:tr h="5869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 Antiqua" pitchFamily="18" charset="0"/>
                        </a:rPr>
                        <a:t>Name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 Antiqua" pitchFamily="18" charset="0"/>
                        </a:rPr>
                        <a:t>Position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ook Antiqua" pitchFamily="18" charset="0"/>
                        </a:rPr>
                        <a:t>Role in  project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9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ook Antiqua" pitchFamily="18" charset="0"/>
                        </a:rPr>
                        <a:t>Codina</a:t>
                      </a:r>
                      <a:r>
                        <a:rPr lang="en-US" sz="2000" dirty="0">
                          <a:effectLst/>
                          <a:latin typeface="Book Antiqua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ook Antiqua" pitchFamily="18" charset="0"/>
                        </a:rPr>
                        <a:t>Movileanu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ook Antiqua" pitchFamily="18" charset="0"/>
                        </a:rPr>
                        <a:t>Scientific Researcher, CSII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ook Antiqua" pitchFamily="18" charset="0"/>
                        </a:rPr>
                        <a:t>Project leader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9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ook Antiqua" pitchFamily="18" charset="0"/>
                        </a:rPr>
                        <a:t>Domnina</a:t>
                      </a:r>
                      <a:r>
                        <a:rPr lang="en-US" sz="2000" dirty="0">
                          <a:effectLst/>
                          <a:latin typeface="Book Antiqua" pitchFamily="18" charset="0"/>
                        </a:rPr>
                        <a:t> Maria </a:t>
                      </a:r>
                      <a:r>
                        <a:rPr lang="en-US" sz="2000" dirty="0" err="1">
                          <a:effectLst/>
                          <a:latin typeface="Book Antiqua" pitchFamily="18" charset="0"/>
                        </a:rPr>
                        <a:t>Razus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ook Antiqua" pitchFamily="18" charset="0"/>
                        </a:rPr>
                        <a:t>Scientific Researcher, CSI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ook Antiqua" pitchFamily="18" charset="0"/>
                        </a:rPr>
                        <a:t>Team member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9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 Antiqua" pitchFamily="18" charset="0"/>
                        </a:rPr>
                        <a:t>Maria </a:t>
                      </a:r>
                      <a:r>
                        <a:rPr lang="en-US" sz="2000" dirty="0" err="1">
                          <a:effectLst/>
                          <a:latin typeface="Book Antiqua" pitchFamily="18" charset="0"/>
                        </a:rPr>
                        <a:t>Mitu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 Antiqua" pitchFamily="18" charset="0"/>
                        </a:rPr>
                        <a:t>Scientific Researcher, CSII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ook Antiqua" pitchFamily="18" charset="0"/>
                        </a:rPr>
                        <a:t>Team member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9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ook Antiqua" pitchFamily="18" charset="0"/>
                        </a:rPr>
                        <a:t>Venera Giurcan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 Antiqua" pitchFamily="18" charset="0"/>
                        </a:rPr>
                        <a:t>Scientific Researcher, CSII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ook Antiqua" pitchFamily="18" charset="0"/>
                        </a:rPr>
                        <a:t>Team member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9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ook Antiqua" pitchFamily="18" charset="0"/>
                        </a:rPr>
                        <a:t>Adina Magdalena Musuc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 Antiqua" pitchFamily="18" charset="0"/>
                        </a:rPr>
                        <a:t>Scientific Researcher, CSII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ook Antiqua" pitchFamily="18" charset="0"/>
                        </a:rPr>
                        <a:t>Team member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9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ook Antiqua" pitchFamily="18" charset="0"/>
                        </a:rPr>
                        <a:t>Ovidiu Cristian Hornoiu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Book Antiqua" pitchFamily="18" charset="0"/>
                        </a:rPr>
                        <a:t>Postdoctoral </a:t>
                      </a:r>
                      <a:r>
                        <a:rPr lang="en-US" sz="2000" dirty="0">
                          <a:effectLst/>
                          <a:latin typeface="Book Antiqua" pitchFamily="18" charset="0"/>
                        </a:rPr>
                        <a:t>Researcher, CSII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 Antiqua" pitchFamily="18" charset="0"/>
                        </a:rPr>
                        <a:t>Team member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9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 Antiqua" pitchFamily="18" charset="0"/>
                        </a:rPr>
                        <a:t>Paul </a:t>
                      </a:r>
                      <a:r>
                        <a:rPr lang="en-US" sz="2000" dirty="0" err="1" smtClean="0">
                          <a:effectLst/>
                          <a:latin typeface="Book Antiqua" pitchFamily="18" charset="0"/>
                        </a:rPr>
                        <a:t>Cristian</a:t>
                      </a:r>
                      <a:r>
                        <a:rPr lang="en-US" sz="2000" dirty="0" smtClean="0">
                          <a:effectLst/>
                          <a:latin typeface="Book Antiqua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Book Antiqua" pitchFamily="18" charset="0"/>
                        </a:rPr>
                        <a:t>Chesler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Book Antiqua" pitchFamily="18" charset="0"/>
                        </a:rPr>
                        <a:t>Postdoctoral  </a:t>
                      </a:r>
                      <a:r>
                        <a:rPr lang="en-US" sz="2000" dirty="0">
                          <a:effectLst/>
                          <a:latin typeface="Book Antiqua" pitchFamily="18" charset="0"/>
                        </a:rPr>
                        <a:t>Researcher, </a:t>
                      </a:r>
                      <a:r>
                        <a:rPr lang="en-US" sz="2000" dirty="0" smtClean="0">
                          <a:effectLst/>
                          <a:latin typeface="Book Antiqua" pitchFamily="18" charset="0"/>
                        </a:rPr>
                        <a:t>CSIII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 Antiqua" pitchFamily="18" charset="0"/>
                        </a:rPr>
                        <a:t>Team member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23360" y="822960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Research team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0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A7BFC1-9045-AA49-891A-C4A844C7E86B}"/>
              </a:ext>
            </a:extLst>
          </p:cNvPr>
          <p:cNvSpPr txBox="1"/>
          <p:nvPr/>
        </p:nvSpPr>
        <p:spPr>
          <a:xfrm flipH="1">
            <a:off x="3749038" y="374822"/>
            <a:ext cx="511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Budget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Breakdown</a:t>
            </a:r>
            <a:endParaRPr lang="x-none" sz="28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F6D9262-FAC4-1C4C-A801-E099C7D12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724997"/>
              </p:ext>
            </p:extLst>
          </p:nvPr>
        </p:nvGraphicFramePr>
        <p:xfrm>
          <a:off x="914400" y="1097281"/>
          <a:ext cx="10881360" cy="46264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2646616">
                  <a:extLst>
                    <a:ext uri="{9D8B030D-6E8A-4147-A177-3AD203B41FA5}">
                      <a16:colId xmlns:a16="http://schemas.microsoft.com/office/drawing/2014/main" xmlns="" val="639092497"/>
                    </a:ext>
                  </a:extLst>
                </a:gridCol>
                <a:gridCol w="2127745">
                  <a:extLst>
                    <a:ext uri="{9D8B030D-6E8A-4147-A177-3AD203B41FA5}">
                      <a16:colId xmlns:a16="http://schemas.microsoft.com/office/drawing/2014/main" xmlns="" val="3597560529"/>
                    </a:ext>
                  </a:extLst>
                </a:gridCol>
                <a:gridCol w="2127745">
                  <a:extLst>
                    <a:ext uri="{9D8B030D-6E8A-4147-A177-3AD203B41FA5}">
                      <a16:colId xmlns:a16="http://schemas.microsoft.com/office/drawing/2014/main" xmlns="" val="762296808"/>
                    </a:ext>
                  </a:extLst>
                </a:gridCol>
                <a:gridCol w="1851509">
                  <a:extLst>
                    <a:ext uri="{9D8B030D-6E8A-4147-A177-3AD203B41FA5}">
                      <a16:colId xmlns:a16="http://schemas.microsoft.com/office/drawing/2014/main" xmlns="" val="340752291"/>
                    </a:ext>
                  </a:extLst>
                </a:gridCol>
                <a:gridCol w="2127745">
                  <a:extLst>
                    <a:ext uri="{9D8B030D-6E8A-4147-A177-3AD203B41FA5}">
                      <a16:colId xmlns:a16="http://schemas.microsoft.com/office/drawing/2014/main" xmlns="" val="1857344830"/>
                    </a:ext>
                  </a:extLst>
                </a:gridCol>
              </a:tblGrid>
              <a:tr h="8991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Category of expenses</a:t>
                      </a: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2022</a:t>
                      </a: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(lei)</a:t>
                      </a: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2023</a:t>
                      </a:r>
                      <a:endParaRPr lang="x-none" sz="200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(lei)</a:t>
                      </a:r>
                      <a:endParaRPr lang="x-none" sz="200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2024</a:t>
                      </a:r>
                      <a:endParaRPr lang="x-none" sz="200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(lei)</a:t>
                      </a:r>
                      <a:endParaRPr lang="x-none" sz="200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Total </a:t>
                      </a: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(lei)</a:t>
                      </a: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142717"/>
                  </a:ext>
                </a:extLst>
              </a:tr>
              <a:tr h="7119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Personnel</a:t>
                      </a:r>
                      <a:endParaRPr lang="x-none" sz="200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90.000 </a:t>
                      </a:r>
                      <a:r>
                        <a:rPr lang="ro-RO" sz="2000" spc="3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180.000 </a:t>
                      </a:r>
                      <a:r>
                        <a:rPr lang="ro-RO" sz="2000" spc="3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180.000 </a:t>
                      </a:r>
                      <a:r>
                        <a:rPr lang="ro-RO" sz="2000" spc="3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1" i="0" u="none" strike="noStrike" kern="1200" baseline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450.000</a:t>
                      </a:r>
                      <a:r>
                        <a:rPr lang="ro-RO" sz="2000" spc="3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0916169"/>
                  </a:ext>
                </a:extLst>
              </a:tr>
              <a:tr h="7119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Logistics</a:t>
                      </a:r>
                      <a:endParaRPr lang="x-none" sz="200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ro-RO" sz="2000" spc="3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72.510 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ro-RO" sz="2000" spc="3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209.275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120.765 </a:t>
                      </a:r>
                      <a:r>
                        <a:rPr lang="ro-RO" sz="2000" spc="3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1" i="0" u="none" strike="noStrike" kern="1200" baseline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402.550</a:t>
                      </a:r>
                      <a:r>
                        <a:rPr lang="ro-RO" sz="2000" spc="3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0452081"/>
                  </a:ext>
                </a:extLst>
              </a:tr>
              <a:tr h="7119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Travel</a:t>
                      </a:r>
                      <a:endParaRPr lang="x-none" sz="200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ro-RO" sz="2000" spc="3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42.000 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96.000 </a:t>
                      </a:r>
                      <a:r>
                        <a:rPr lang="ro-RO" sz="2000" spc="3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92.000 </a:t>
                      </a:r>
                      <a:r>
                        <a:rPr lang="ro-RO" sz="2000" spc="3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1" i="0" u="none" strike="noStrike" kern="1200" baseline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230.000</a:t>
                      </a:r>
                      <a:r>
                        <a:rPr lang="ro-RO" sz="2000" spc="3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7391592"/>
                  </a:ext>
                </a:extLst>
              </a:tr>
              <a:tr h="7119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Overhead</a:t>
                      </a:r>
                      <a:endParaRPr lang="x-none" sz="200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ro-RO" sz="2000" spc="3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23.490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58.725</a:t>
                      </a:r>
                      <a:r>
                        <a:rPr lang="ro-RO" sz="2000" spc="3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ro-RO" sz="2000" spc="3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 </a:t>
                      </a: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35.235 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1" i="0" u="none" strike="noStrike" kern="1200" baseline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117.450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5448500"/>
                  </a:ext>
                </a:extLst>
              </a:tr>
              <a:tr h="7119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Total</a:t>
                      </a:r>
                      <a:endParaRPr lang="x-none" sz="200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1" i="0" u="none" strike="noStrike" kern="1200" baseline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228.000 </a:t>
                      </a:r>
                      <a:r>
                        <a:rPr lang="ro-RO" sz="2000" spc="3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ro-RO" sz="2000" spc="3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en-GB" sz="2000" b="1" i="0" u="none" strike="noStrike" kern="1200" baseline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544.000 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1" i="0" u="none" strike="noStrike" kern="1200" baseline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428.000 </a:t>
                      </a:r>
                      <a:r>
                        <a:rPr lang="ro-RO" sz="2000" spc="3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1" i="0" u="none" strike="noStrike" kern="1200" baseline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1.200.000</a:t>
                      </a:r>
                      <a:r>
                        <a:rPr lang="ro-RO" sz="2000" spc="3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6723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21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73D556A-3A7E-4ABD-8713-43CA60642A26}"/>
              </a:ext>
            </a:extLst>
          </p:cNvPr>
          <p:cNvGrpSpPr/>
          <p:nvPr/>
        </p:nvGrpSpPr>
        <p:grpSpPr>
          <a:xfrm>
            <a:off x="0" y="108857"/>
            <a:ext cx="11530014" cy="6390755"/>
            <a:chOff x="0" y="108857"/>
            <a:chExt cx="11530014" cy="63907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D35C2F36-5A78-429F-A610-17E41648B9B4}"/>
                </a:ext>
              </a:extLst>
            </p:cNvPr>
            <p:cNvSpPr txBox="1"/>
            <p:nvPr/>
          </p:nvSpPr>
          <p:spPr>
            <a:xfrm>
              <a:off x="0" y="108857"/>
              <a:ext cx="18437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Bookman Old Style" pitchFamily="18" charset="0"/>
                </a:rPr>
                <a:t>Rezumat</a:t>
              </a:r>
              <a:endParaRPr lang="x-none" sz="2800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A427CC1-1759-40B7-9D00-4CA9FD038800}"/>
                </a:ext>
              </a:extLst>
            </p:cNvPr>
            <p:cNvSpPr txBox="1"/>
            <p:nvPr/>
          </p:nvSpPr>
          <p:spPr>
            <a:xfrm>
              <a:off x="182880" y="637366"/>
              <a:ext cx="11347134" cy="5862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dirty="0" err="1">
                  <a:latin typeface="Bookman Old Style" pitchFamily="18" charset="0"/>
                </a:rPr>
                <a:t>Principalul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obiectiv</a:t>
              </a:r>
              <a:r>
                <a:rPr lang="en-US" dirty="0">
                  <a:latin typeface="Bookman Old Style" pitchFamily="18" charset="0"/>
                </a:rPr>
                <a:t> al </a:t>
              </a:r>
              <a:r>
                <a:rPr lang="en-US" dirty="0" err="1">
                  <a:latin typeface="Bookman Old Style" pitchFamily="18" charset="0"/>
                </a:rPr>
                <a:t>acestui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proiect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il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reprezinta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investigarea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experimentala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si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numerica</a:t>
              </a:r>
              <a:r>
                <a:rPr lang="en-US" dirty="0">
                  <a:latin typeface="Bookman Old Style" pitchFamily="18" charset="0"/>
                </a:rPr>
                <a:t> a </a:t>
              </a:r>
              <a:r>
                <a:rPr lang="en-US" dirty="0" err="1">
                  <a:latin typeface="Bookman Old Style" pitchFamily="18" charset="0"/>
                </a:rPr>
                <a:t>influentei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hidrogenului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asupra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combustiei</a:t>
              </a:r>
              <a:r>
                <a:rPr lang="en-US" dirty="0">
                  <a:latin typeface="Bookman Old Style" pitchFamily="18" charset="0"/>
                </a:rPr>
                <a:t> in </a:t>
              </a:r>
              <a:r>
                <a:rPr lang="en-US" dirty="0" err="1">
                  <a:latin typeface="Bookman Old Style" pitchFamily="18" charset="0"/>
                </a:rPr>
                <a:t>faza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gazoasa</a:t>
              </a:r>
              <a:r>
                <a:rPr lang="en-US" dirty="0">
                  <a:latin typeface="Bookman Old Style" pitchFamily="18" charset="0"/>
                </a:rPr>
                <a:t> a </a:t>
              </a:r>
              <a:r>
                <a:rPr lang="en-US" dirty="0" err="1">
                  <a:latin typeface="Bookman Old Style" pitchFamily="18" charset="0"/>
                </a:rPr>
                <a:t>amestecurilor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hidrocarbura-aer</a:t>
              </a:r>
              <a:r>
                <a:rPr lang="en-US" dirty="0">
                  <a:latin typeface="Bookman Old Style" pitchFamily="18" charset="0"/>
                </a:rPr>
                <a:t> in vase </a:t>
              </a:r>
              <a:r>
                <a:rPr lang="en-US" dirty="0" err="1">
                  <a:latin typeface="Bookman Old Style" pitchFamily="18" charset="0"/>
                </a:rPr>
                <a:t>inchise</a:t>
              </a:r>
              <a:r>
                <a:rPr lang="en-US" dirty="0">
                  <a:latin typeface="Bookman Old Style" pitchFamily="18" charset="0"/>
                </a:rPr>
                <a:t>, in </a:t>
              </a:r>
              <a:r>
                <a:rPr lang="en-US" dirty="0" err="1">
                  <a:latin typeface="Bookman Old Style" pitchFamily="18" charset="0"/>
                </a:rPr>
                <a:t>regim</a:t>
              </a:r>
              <a:r>
                <a:rPr lang="en-US" dirty="0">
                  <a:latin typeface="Bookman Old Style" pitchFamily="18" charset="0"/>
                </a:rPr>
                <a:t> de </a:t>
              </a:r>
              <a:r>
                <a:rPr lang="en-US" dirty="0" err="1">
                  <a:latin typeface="Bookman Old Style" pitchFamily="18" charset="0"/>
                </a:rPr>
                <a:t>deflagratie</a:t>
              </a:r>
              <a:r>
                <a:rPr lang="en-US" dirty="0">
                  <a:latin typeface="Bookman Old Style" pitchFamily="18" charset="0"/>
                </a:rPr>
                <a:t>. In </a:t>
              </a:r>
              <a:r>
                <a:rPr lang="en-US" dirty="0" err="1">
                  <a:latin typeface="Bookman Old Style" pitchFamily="18" charset="0"/>
                </a:rPr>
                <a:t>cadrul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acestui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proiect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vor</a:t>
              </a:r>
              <a:r>
                <a:rPr lang="en-US" dirty="0">
                  <a:latin typeface="Bookman Old Style" pitchFamily="18" charset="0"/>
                </a:rPr>
                <a:t> fi </a:t>
              </a:r>
              <a:r>
                <a:rPr lang="en-US" dirty="0" err="1">
                  <a:latin typeface="Bookman Old Style" pitchFamily="18" charset="0"/>
                </a:rPr>
                <a:t>examinati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parametrii</a:t>
              </a:r>
              <a:r>
                <a:rPr lang="en-US" dirty="0">
                  <a:latin typeface="Bookman Old Style" pitchFamily="18" charset="0"/>
                </a:rPr>
                <a:t> de </a:t>
              </a:r>
              <a:r>
                <a:rPr lang="en-US" dirty="0" err="1">
                  <a:latin typeface="Bookman Old Style" pitchFamily="18" charset="0"/>
                </a:rPr>
                <a:t>initiere</a:t>
              </a:r>
              <a:r>
                <a:rPr lang="en-US" dirty="0">
                  <a:latin typeface="Bookman Old Style" pitchFamily="18" charset="0"/>
                </a:rPr>
                <a:t> (</a:t>
              </a:r>
              <a:r>
                <a:rPr lang="en-US" dirty="0" err="1">
                  <a:latin typeface="Bookman Old Style" pitchFamily="18" charset="0"/>
                </a:rPr>
                <a:t>distanta</a:t>
              </a:r>
              <a:r>
                <a:rPr lang="en-US" dirty="0">
                  <a:latin typeface="Bookman Old Style" pitchFamily="18" charset="0"/>
                </a:rPr>
                <a:t> de </a:t>
              </a:r>
              <a:r>
                <a:rPr lang="en-US" dirty="0" err="1">
                  <a:latin typeface="Bookman Old Style" pitchFamily="18" charset="0"/>
                </a:rPr>
                <a:t>stingere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si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energia</a:t>
              </a:r>
              <a:r>
                <a:rPr lang="en-US" dirty="0">
                  <a:latin typeface="Bookman Old Style" pitchFamily="18" charset="0"/>
                </a:rPr>
                <a:t> minima de </a:t>
              </a:r>
              <a:r>
                <a:rPr lang="en-US" dirty="0" err="1">
                  <a:latin typeface="Bookman Old Style" pitchFamily="18" charset="0"/>
                </a:rPr>
                <a:t>initiere</a:t>
              </a:r>
              <a:r>
                <a:rPr lang="en-US" dirty="0">
                  <a:latin typeface="Bookman Old Style" pitchFamily="18" charset="0"/>
                </a:rPr>
                <a:t>) </a:t>
              </a:r>
              <a:r>
                <a:rPr lang="en-US" dirty="0" err="1">
                  <a:latin typeface="Bookman Old Style" pitchFamily="18" charset="0"/>
                </a:rPr>
                <a:t>si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parametrii</a:t>
              </a:r>
              <a:r>
                <a:rPr lang="en-US" dirty="0">
                  <a:latin typeface="Bookman Old Style" pitchFamily="18" charset="0"/>
                </a:rPr>
                <a:t> de </a:t>
              </a:r>
              <a:r>
                <a:rPr lang="en-US" dirty="0" err="1">
                  <a:latin typeface="Bookman Old Style" pitchFamily="18" charset="0"/>
                </a:rPr>
                <a:t>propagare</a:t>
              </a:r>
              <a:r>
                <a:rPr lang="en-US" dirty="0">
                  <a:latin typeface="Bookman Old Style" pitchFamily="18" charset="0"/>
                </a:rPr>
                <a:t> (</a:t>
              </a:r>
              <a:r>
                <a:rPr lang="en-US" dirty="0" err="1">
                  <a:latin typeface="Bookman Old Style" pitchFamily="18" charset="0"/>
                </a:rPr>
                <a:t>viteza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 smtClean="0">
                  <a:latin typeface="Bookman Old Style" pitchFamily="18" charset="0"/>
                </a:rPr>
                <a:t>normala</a:t>
              </a:r>
              <a:r>
                <a:rPr lang="en-US" dirty="0" smtClean="0">
                  <a:latin typeface="Bookman Old Style" pitchFamily="18" charset="0"/>
                </a:rPr>
                <a:t> </a:t>
              </a:r>
              <a:r>
                <a:rPr lang="en-US" dirty="0">
                  <a:latin typeface="Bookman Old Style" pitchFamily="18" charset="0"/>
                </a:rPr>
                <a:t>de </a:t>
              </a:r>
              <a:r>
                <a:rPr lang="en-US" dirty="0" err="1">
                  <a:latin typeface="Bookman Old Style" pitchFamily="18" charset="0"/>
                </a:rPr>
                <a:t>combustie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si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viteza</a:t>
              </a:r>
              <a:r>
                <a:rPr lang="en-US" dirty="0">
                  <a:latin typeface="Bookman Old Style" pitchFamily="18" charset="0"/>
                </a:rPr>
                <a:t> de </a:t>
              </a:r>
              <a:r>
                <a:rPr lang="en-US" dirty="0" err="1">
                  <a:latin typeface="Bookman Old Style" pitchFamily="18" charset="0"/>
                </a:rPr>
                <a:t>propagare</a:t>
              </a:r>
              <a:r>
                <a:rPr lang="en-US" dirty="0">
                  <a:latin typeface="Bookman Old Style" pitchFamily="18" charset="0"/>
                </a:rPr>
                <a:t>) </a:t>
              </a:r>
              <a:r>
                <a:rPr lang="en-US" dirty="0" err="1" smtClean="0">
                  <a:latin typeface="Bookman Old Style" pitchFamily="18" charset="0"/>
                </a:rPr>
                <a:t>si</a:t>
              </a:r>
              <a:r>
                <a:rPr lang="en-US" dirty="0" smtClean="0">
                  <a:latin typeface="Bookman Old Style" pitchFamily="18" charset="0"/>
                </a:rPr>
                <a:t> </a:t>
              </a:r>
              <a:r>
                <a:rPr lang="en-US" dirty="0" err="1" smtClean="0">
                  <a:latin typeface="Bookman Old Style" pitchFamily="18" charset="0"/>
                </a:rPr>
                <a:t>acestea</a:t>
              </a:r>
              <a:r>
                <a:rPr lang="en-US" dirty="0" smtClean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vor</a:t>
              </a:r>
              <a:r>
                <a:rPr lang="en-US" dirty="0">
                  <a:latin typeface="Bookman Old Style" pitchFamily="18" charset="0"/>
                </a:rPr>
                <a:t> fi </a:t>
              </a:r>
              <a:r>
                <a:rPr lang="en-US" dirty="0" err="1" smtClean="0">
                  <a:latin typeface="Bookman Old Style" pitchFamily="18" charset="0"/>
                </a:rPr>
                <a:t>corelate</a:t>
              </a:r>
              <a:r>
                <a:rPr lang="en-US" dirty="0" smtClean="0">
                  <a:latin typeface="Bookman Old Style" pitchFamily="18" charset="0"/>
                </a:rPr>
                <a:t> </a:t>
              </a:r>
              <a:r>
                <a:rPr lang="en-US" dirty="0">
                  <a:latin typeface="Bookman Old Style" pitchFamily="18" charset="0"/>
                </a:rPr>
                <a:t>cu </a:t>
              </a:r>
              <a:r>
                <a:rPr lang="en-US" dirty="0" err="1">
                  <a:latin typeface="Bookman Old Style" pitchFamily="18" charset="0"/>
                </a:rPr>
                <a:t>compozitia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si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presiunea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initiala</a:t>
              </a:r>
              <a:r>
                <a:rPr lang="en-US" dirty="0">
                  <a:latin typeface="Bookman Old Style" pitchFamily="18" charset="0"/>
                </a:rPr>
                <a:t> ale </a:t>
              </a:r>
              <a:r>
                <a:rPr lang="en-US" dirty="0" err="1">
                  <a:latin typeface="Bookman Old Style" pitchFamily="18" charset="0"/>
                </a:rPr>
                <a:t>amestecurilor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inflamabile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si</a:t>
              </a:r>
              <a:r>
                <a:rPr lang="en-US" dirty="0">
                  <a:latin typeface="Bookman Old Style" pitchFamily="18" charset="0"/>
                </a:rPr>
                <a:t> cu </a:t>
              </a:r>
              <a:r>
                <a:rPr lang="en-US" dirty="0" err="1">
                  <a:latin typeface="Bookman Old Style" pitchFamily="18" charset="0"/>
                </a:rPr>
                <a:t>proprietatile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caracteristice</a:t>
              </a:r>
              <a:r>
                <a:rPr lang="en-US" dirty="0">
                  <a:latin typeface="Bookman Old Style" pitchFamily="18" charset="0"/>
                </a:rPr>
                <a:t> ale </a:t>
              </a:r>
              <a:r>
                <a:rPr lang="en-US" dirty="0" err="1">
                  <a:latin typeface="Bookman Old Style" pitchFamily="18" charset="0"/>
                </a:rPr>
                <a:t>flacarii</a:t>
              </a:r>
              <a:r>
                <a:rPr lang="en-US" dirty="0">
                  <a:latin typeface="Bookman Old Style" pitchFamily="18" charset="0"/>
                </a:rPr>
                <a:t> (temperature </a:t>
              </a:r>
              <a:r>
                <a:rPr lang="en-US" dirty="0" err="1">
                  <a:latin typeface="Bookman Old Style" pitchFamily="18" charset="0"/>
                </a:rPr>
                <a:t>adiabatica</a:t>
              </a:r>
              <a:r>
                <a:rPr lang="en-US" dirty="0">
                  <a:latin typeface="Bookman Old Style" pitchFamily="18" charset="0"/>
                </a:rPr>
                <a:t> de </a:t>
              </a:r>
              <a:r>
                <a:rPr lang="en-US" dirty="0" err="1">
                  <a:latin typeface="Bookman Old Style" pitchFamily="18" charset="0"/>
                </a:rPr>
                <a:t>flacara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si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concentratia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totala</a:t>
              </a:r>
              <a:r>
                <a:rPr lang="en-US" dirty="0">
                  <a:latin typeface="Bookman Old Style" pitchFamily="18" charset="0"/>
                </a:rPr>
                <a:t> a </a:t>
              </a:r>
              <a:r>
                <a:rPr lang="en-US" dirty="0" err="1">
                  <a:latin typeface="Bookman Old Style" pitchFamily="18" charset="0"/>
                </a:rPr>
                <a:t>speciilor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radicalice</a:t>
              </a:r>
              <a:r>
                <a:rPr lang="en-US" dirty="0">
                  <a:latin typeface="Bookman Old Style" pitchFamily="18" charset="0"/>
                </a:rPr>
                <a:t>). </a:t>
              </a:r>
              <a:r>
                <a:rPr lang="en-US" dirty="0" err="1">
                  <a:latin typeface="Bookman Old Style" pitchFamily="18" charset="0"/>
                </a:rPr>
                <a:t>Studiul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va</a:t>
              </a:r>
              <a:r>
                <a:rPr lang="en-US" dirty="0">
                  <a:latin typeface="Bookman Old Style" pitchFamily="18" charset="0"/>
                </a:rPr>
                <a:t> fi </a:t>
              </a:r>
              <a:r>
                <a:rPr lang="en-US" dirty="0" err="1">
                  <a:latin typeface="Bookman Old Style" pitchFamily="18" charset="0"/>
                </a:rPr>
                <a:t>realizat</a:t>
              </a:r>
              <a:r>
                <a:rPr lang="en-US" dirty="0">
                  <a:latin typeface="Bookman Old Style" pitchFamily="18" charset="0"/>
                </a:rPr>
                <a:t> cu </a:t>
              </a:r>
              <a:r>
                <a:rPr lang="en-US" dirty="0" err="1">
                  <a:latin typeface="Bookman Old Style" pitchFamily="18" charset="0"/>
                </a:rPr>
                <a:t>amestecuri</a:t>
              </a:r>
              <a:r>
                <a:rPr lang="en-US" dirty="0">
                  <a:latin typeface="Bookman Old Style" pitchFamily="18" charset="0"/>
                </a:rPr>
                <a:t> LPG (</a:t>
              </a:r>
              <a:r>
                <a:rPr lang="en-US" dirty="0" err="1">
                  <a:latin typeface="Bookman Old Style" pitchFamily="18" charset="0"/>
                </a:rPr>
                <a:t>Gaz</a:t>
              </a:r>
              <a:r>
                <a:rPr lang="en-US" dirty="0">
                  <a:latin typeface="Bookman Old Style" pitchFamily="18" charset="0"/>
                </a:rPr>
                <a:t> Petrol </a:t>
              </a:r>
              <a:r>
                <a:rPr lang="en-US" dirty="0" err="1">
                  <a:latin typeface="Bookman Old Style" pitchFamily="18" charset="0"/>
                </a:rPr>
                <a:t>Lichefiat</a:t>
              </a:r>
              <a:r>
                <a:rPr lang="en-US" dirty="0">
                  <a:latin typeface="Bookman Old Style" pitchFamily="18" charset="0"/>
                </a:rPr>
                <a:t>)-</a:t>
              </a:r>
              <a:r>
                <a:rPr lang="en-US" dirty="0" err="1">
                  <a:latin typeface="Bookman Old Style" pitchFamily="18" charset="0"/>
                </a:rPr>
                <a:t>aer</a:t>
              </a:r>
              <a:r>
                <a:rPr lang="en-US" dirty="0">
                  <a:latin typeface="Bookman Old Style" pitchFamily="18" charset="0"/>
                </a:rPr>
                <a:t> cu </a:t>
              </a:r>
              <a:r>
                <a:rPr lang="en-US" dirty="0" err="1">
                  <a:latin typeface="Bookman Old Style" pitchFamily="18" charset="0"/>
                </a:rPr>
                <a:t>adaos</a:t>
              </a:r>
              <a:r>
                <a:rPr lang="en-US" dirty="0">
                  <a:latin typeface="Bookman Old Style" pitchFamily="18" charset="0"/>
                </a:rPr>
                <a:t> de H2, la </a:t>
              </a:r>
              <a:r>
                <a:rPr lang="en-US" dirty="0" err="1">
                  <a:latin typeface="Bookman Old Style" pitchFamily="18" charset="0"/>
                </a:rPr>
                <a:t>diferite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concentratii</a:t>
              </a:r>
              <a:r>
                <a:rPr lang="en-US" dirty="0">
                  <a:latin typeface="Bookman Old Style" pitchFamily="18" charset="0"/>
                </a:rPr>
                <a:t> de LPG in </a:t>
              </a:r>
              <a:r>
                <a:rPr lang="en-US" dirty="0" err="1">
                  <a:latin typeface="Bookman Old Style" pitchFamily="18" charset="0"/>
                </a:rPr>
                <a:t>interiorul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domeniului</a:t>
              </a:r>
              <a:r>
                <a:rPr lang="en-US" dirty="0">
                  <a:latin typeface="Bookman Old Style" pitchFamily="18" charset="0"/>
                </a:rPr>
                <a:t> de </a:t>
              </a:r>
              <a:r>
                <a:rPr lang="en-US" dirty="0" err="1">
                  <a:latin typeface="Bookman Old Style" pitchFamily="18" charset="0"/>
                </a:rPr>
                <a:t>inflamabilitate</a:t>
              </a:r>
              <a:r>
                <a:rPr lang="en-US" dirty="0">
                  <a:latin typeface="Bookman Old Style" pitchFamily="18" charset="0"/>
                </a:rPr>
                <a:t>, </a:t>
              </a:r>
              <a:r>
                <a:rPr lang="en-US" dirty="0" err="1" smtClean="0">
                  <a:latin typeface="Bookman Old Style" pitchFamily="18" charset="0"/>
                </a:rPr>
                <a:t>diferite</a:t>
              </a:r>
              <a:r>
                <a:rPr lang="en-US" dirty="0" smtClean="0">
                  <a:latin typeface="Bookman Old Style" pitchFamily="18" charset="0"/>
                </a:rPr>
                <a:t> </a:t>
              </a:r>
              <a:r>
                <a:rPr lang="en-US" dirty="0" err="1" smtClean="0">
                  <a:latin typeface="Bookman Old Style" pitchFamily="18" charset="0"/>
                </a:rPr>
                <a:t>fractii</a:t>
              </a:r>
              <a:r>
                <a:rPr lang="en-US" dirty="0" smtClean="0">
                  <a:latin typeface="Bookman Old Style" pitchFamily="18" charset="0"/>
                </a:rPr>
                <a:t> </a:t>
              </a:r>
              <a:r>
                <a:rPr lang="en-US" dirty="0">
                  <a:latin typeface="Bookman Old Style" pitchFamily="18" charset="0"/>
                </a:rPr>
                <a:t>de </a:t>
              </a:r>
              <a:r>
                <a:rPr lang="en-US" dirty="0" err="1">
                  <a:latin typeface="Bookman Old Style" pitchFamily="18" charset="0"/>
                </a:rPr>
                <a:t>hidrogen</a:t>
              </a:r>
              <a:r>
                <a:rPr lang="en-US" dirty="0">
                  <a:latin typeface="Bookman Old Style" pitchFamily="18" charset="0"/>
                </a:rPr>
                <a:t> (5-30%) </a:t>
              </a:r>
              <a:r>
                <a:rPr lang="en-US" dirty="0" err="1">
                  <a:latin typeface="Bookman Old Style" pitchFamily="18" charset="0"/>
                </a:rPr>
                <a:t>si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presiuni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initiale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intre</a:t>
              </a:r>
              <a:r>
                <a:rPr lang="en-US" dirty="0">
                  <a:latin typeface="Bookman Old Style" pitchFamily="18" charset="0"/>
                </a:rPr>
                <a:t> 0.5 </a:t>
              </a:r>
              <a:r>
                <a:rPr lang="en-US" dirty="0" err="1">
                  <a:latin typeface="Bookman Old Style" pitchFamily="18" charset="0"/>
                </a:rPr>
                <a:t>si</a:t>
              </a:r>
              <a:r>
                <a:rPr lang="en-US" dirty="0">
                  <a:latin typeface="Bookman Old Style" pitchFamily="18" charset="0"/>
                </a:rPr>
                <a:t> 2 bar, la </a:t>
              </a:r>
              <a:r>
                <a:rPr lang="en-US" dirty="0" err="1">
                  <a:latin typeface="Bookman Old Style" pitchFamily="18" charset="0"/>
                </a:rPr>
                <a:t>temperatura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initiala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ambianta</a:t>
              </a:r>
              <a:r>
                <a:rPr lang="en-US" dirty="0">
                  <a:latin typeface="Bookman Old Style" pitchFamily="18" charset="0"/>
                </a:rPr>
                <a:t>. Se </a:t>
              </a:r>
              <a:r>
                <a:rPr lang="en-US" dirty="0" err="1">
                  <a:latin typeface="Bookman Old Style" pitchFamily="18" charset="0"/>
                </a:rPr>
                <a:t>vor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 smtClean="0">
                  <a:latin typeface="Bookman Old Style" pitchFamily="18" charset="0"/>
                </a:rPr>
                <a:t>folosi</a:t>
              </a:r>
              <a:r>
                <a:rPr lang="en-US" dirty="0" smtClean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sarje</a:t>
              </a:r>
              <a:r>
                <a:rPr lang="en-US" dirty="0">
                  <a:latin typeface="Bookman Old Style" pitchFamily="18" charset="0"/>
                </a:rPr>
                <a:t> de LPG </a:t>
              </a:r>
              <a:r>
                <a:rPr lang="en-US" dirty="0" err="1">
                  <a:latin typeface="Bookman Old Style" pitchFamily="18" charset="0"/>
                </a:rPr>
                <a:t>provenite</a:t>
              </a:r>
              <a:r>
                <a:rPr lang="en-US" dirty="0">
                  <a:latin typeface="Bookman Old Style" pitchFamily="18" charset="0"/>
                </a:rPr>
                <a:t> din Romania. </a:t>
              </a:r>
              <a:r>
                <a:rPr lang="en-US" dirty="0" err="1">
                  <a:latin typeface="Bookman Old Style" pitchFamily="18" charset="0"/>
                </a:rPr>
                <a:t>Rezultatele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stiintifice</a:t>
              </a:r>
              <a:r>
                <a:rPr lang="en-US" dirty="0">
                  <a:latin typeface="Bookman Old Style" pitchFamily="18" charset="0"/>
                </a:rPr>
                <a:t> estimate a fi </a:t>
              </a:r>
              <a:r>
                <a:rPr lang="en-US" dirty="0" err="1">
                  <a:latin typeface="Bookman Old Style" pitchFamily="18" charset="0"/>
                </a:rPr>
                <a:t>obtinute</a:t>
              </a:r>
              <a:r>
                <a:rPr lang="en-US" dirty="0">
                  <a:latin typeface="Bookman Old Style" pitchFamily="18" charset="0"/>
                </a:rPr>
                <a:t> in </a:t>
              </a:r>
              <a:r>
                <a:rPr lang="en-US" dirty="0" err="1">
                  <a:latin typeface="Bookman Old Style" pitchFamily="18" charset="0"/>
                </a:rPr>
                <a:t>cadrul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proiectului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vor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reprezenta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caracterizarea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globala</a:t>
              </a:r>
              <a:r>
                <a:rPr lang="en-US" dirty="0">
                  <a:latin typeface="Bookman Old Style" pitchFamily="18" charset="0"/>
                </a:rPr>
                <a:t> a </a:t>
              </a:r>
              <a:r>
                <a:rPr lang="en-US" dirty="0" err="1">
                  <a:latin typeface="Bookman Old Style" pitchFamily="18" charset="0"/>
                </a:rPr>
                <a:t>amestecurilor</a:t>
              </a:r>
              <a:r>
                <a:rPr lang="en-US" dirty="0">
                  <a:latin typeface="Bookman Old Style" pitchFamily="18" charset="0"/>
                </a:rPr>
                <a:t> LPG-aer-H2 din </a:t>
              </a:r>
              <a:r>
                <a:rPr lang="en-US" dirty="0" err="1">
                  <a:latin typeface="Bookman Old Style" pitchFamily="18" charset="0"/>
                </a:rPr>
                <a:t>punct</a:t>
              </a:r>
              <a:r>
                <a:rPr lang="en-US" dirty="0">
                  <a:latin typeface="Bookman Old Style" pitchFamily="18" charset="0"/>
                </a:rPr>
                <a:t> de </a:t>
              </a:r>
              <a:r>
                <a:rPr lang="en-US" dirty="0" err="1">
                  <a:latin typeface="Bookman Old Style" pitchFamily="18" charset="0"/>
                </a:rPr>
                <a:t>vedere</a:t>
              </a:r>
              <a:r>
                <a:rPr lang="en-US" dirty="0">
                  <a:latin typeface="Bookman Old Style" pitchFamily="18" charset="0"/>
                </a:rPr>
                <a:t> al </a:t>
              </a:r>
              <a:r>
                <a:rPr lang="en-US" dirty="0" err="1">
                  <a:latin typeface="Bookman Old Style" pitchFamily="18" charset="0"/>
                </a:rPr>
                <a:t>parametrilor</a:t>
              </a:r>
              <a:r>
                <a:rPr lang="en-US" dirty="0">
                  <a:latin typeface="Bookman Old Style" pitchFamily="18" charset="0"/>
                </a:rPr>
                <a:t> de </a:t>
              </a:r>
              <a:r>
                <a:rPr lang="en-US" dirty="0" err="1">
                  <a:latin typeface="Bookman Old Style" pitchFamily="18" charset="0"/>
                </a:rPr>
                <a:t>inflamabilitate</a:t>
              </a:r>
              <a:r>
                <a:rPr lang="en-US" dirty="0">
                  <a:latin typeface="Bookman Old Style" pitchFamily="18" charset="0"/>
                </a:rPr>
                <a:t> in </a:t>
              </a:r>
              <a:r>
                <a:rPr lang="en-US" dirty="0" err="1">
                  <a:latin typeface="Bookman Old Style" pitchFamily="18" charset="0"/>
                </a:rPr>
                <a:t>scopul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obtinerii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unor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caracteristici</a:t>
              </a:r>
              <a:r>
                <a:rPr lang="en-US" dirty="0">
                  <a:latin typeface="Bookman Old Style" pitchFamily="18" charset="0"/>
                </a:rPr>
                <a:t> de </a:t>
              </a:r>
              <a:r>
                <a:rPr lang="en-US" dirty="0" err="1">
                  <a:latin typeface="Bookman Old Style" pitchFamily="18" charset="0"/>
                </a:rPr>
                <a:t>operare</a:t>
              </a:r>
              <a:r>
                <a:rPr lang="en-US" dirty="0">
                  <a:latin typeface="Bookman Old Style" pitchFamily="18" charset="0"/>
                </a:rPr>
                <a:t> in </a:t>
              </a:r>
              <a:r>
                <a:rPr lang="en-US" dirty="0" err="1">
                  <a:latin typeface="Bookman Old Style" pitchFamily="18" charset="0"/>
                </a:rPr>
                <a:t>siguranta</a:t>
              </a:r>
              <a:r>
                <a:rPr lang="en-US" dirty="0">
                  <a:latin typeface="Bookman Old Style" pitchFamily="18" charset="0"/>
                </a:rPr>
                <a:t> in </a:t>
              </a:r>
              <a:r>
                <a:rPr lang="en-US" dirty="0" err="1">
                  <a:latin typeface="Bookman Old Style" pitchFamily="18" charset="0"/>
                </a:rPr>
                <a:t>cazul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depozitarii</a:t>
              </a:r>
              <a:r>
                <a:rPr lang="en-US" dirty="0">
                  <a:latin typeface="Bookman Old Style" pitchFamily="18" charset="0"/>
                </a:rPr>
                <a:t>, </a:t>
              </a:r>
              <a:r>
                <a:rPr lang="en-US" dirty="0" err="1">
                  <a:latin typeface="Bookman Old Style" pitchFamily="18" charset="0"/>
                </a:rPr>
                <a:t>transportului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si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manipularii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unor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astfel</a:t>
              </a:r>
              <a:r>
                <a:rPr lang="en-US" dirty="0">
                  <a:latin typeface="Bookman Old Style" pitchFamily="18" charset="0"/>
                </a:rPr>
                <a:t> de </a:t>
              </a:r>
              <a:r>
                <a:rPr lang="en-US" dirty="0" err="1">
                  <a:latin typeface="Bookman Old Style" pitchFamily="18" charset="0"/>
                </a:rPr>
                <a:t>amestecuri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si</a:t>
              </a:r>
              <a:r>
                <a:rPr lang="en-US" dirty="0">
                  <a:latin typeface="Bookman Old Style" pitchFamily="18" charset="0"/>
                </a:rPr>
                <a:t> de a </a:t>
              </a:r>
              <a:r>
                <a:rPr lang="en-US" dirty="0" err="1">
                  <a:latin typeface="Bookman Old Style" pitchFamily="18" charset="0"/>
                </a:rPr>
                <a:t>obtine</a:t>
              </a:r>
              <a:r>
                <a:rPr lang="en-US" dirty="0">
                  <a:latin typeface="Bookman Old Style" pitchFamily="18" charset="0"/>
                </a:rPr>
                <a:t> o </a:t>
              </a:r>
              <a:r>
                <a:rPr lang="en-US" dirty="0" err="1">
                  <a:latin typeface="Bookman Old Style" pitchFamily="18" charset="0"/>
                </a:rPr>
                <a:t>eficienta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energetica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sporita</a:t>
              </a:r>
              <a:r>
                <a:rPr lang="en-US" dirty="0">
                  <a:latin typeface="Bookman Old Style" pitchFamily="18" charset="0"/>
                </a:rPr>
                <a:t> cu </a:t>
              </a:r>
              <a:r>
                <a:rPr lang="en-US" dirty="0" err="1">
                  <a:latin typeface="Bookman Old Style" pitchFamily="18" charset="0"/>
                </a:rPr>
                <a:t>emisii</a:t>
              </a:r>
              <a:r>
                <a:rPr lang="en-US" dirty="0">
                  <a:latin typeface="Bookman Old Style" pitchFamily="18" charset="0"/>
                </a:rPr>
                <a:t> </a:t>
              </a:r>
              <a:r>
                <a:rPr lang="en-US" dirty="0" err="1">
                  <a:latin typeface="Bookman Old Style" pitchFamily="18" charset="0"/>
                </a:rPr>
                <a:t>scazute</a:t>
              </a:r>
              <a:r>
                <a:rPr lang="en-US" dirty="0">
                  <a:latin typeface="Bookman Old Style" pitchFamily="18" charset="0"/>
                </a:rPr>
                <a:t> de </a:t>
              </a:r>
              <a:r>
                <a:rPr lang="en-US" dirty="0" err="1">
                  <a:latin typeface="Bookman Old Style" pitchFamily="18" charset="0"/>
                </a:rPr>
                <a:t>poluanti</a:t>
              </a:r>
              <a:r>
                <a:rPr lang="en-US" dirty="0">
                  <a:latin typeface="Bookman Old Style" pitchFamily="18" charset="0"/>
                </a:rPr>
                <a:t>.</a:t>
              </a:r>
              <a:endParaRPr lang="en-GB" dirty="0">
                <a:latin typeface="Bookman Old Style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470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40AFFAA-94A8-4DE9-BA94-530C0AD613B1}"/>
              </a:ext>
            </a:extLst>
          </p:cNvPr>
          <p:cNvGrpSpPr/>
          <p:nvPr/>
        </p:nvGrpSpPr>
        <p:grpSpPr>
          <a:xfrm>
            <a:off x="382962" y="124831"/>
            <a:ext cx="8974398" cy="3630751"/>
            <a:chOff x="68637" y="136291"/>
            <a:chExt cx="8974398" cy="396412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E24977D2-1539-4907-BDB6-7E0D83786B35}"/>
                </a:ext>
              </a:extLst>
            </p:cNvPr>
            <p:cNvSpPr txBox="1"/>
            <p:nvPr/>
          </p:nvSpPr>
          <p:spPr>
            <a:xfrm flipH="1">
              <a:off x="3635829" y="136291"/>
              <a:ext cx="5116287" cy="571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Book Antiqua" pitchFamily="18" charset="0"/>
                </a:rPr>
                <a:t>Dissemination – 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Book Antiqua" pitchFamily="18" charset="0"/>
                </a:rPr>
                <a:t>2022</a:t>
              </a:r>
              <a:endParaRPr lang="x-none" sz="28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15654F6-40BE-40AC-A595-FF8395822E0B}"/>
                </a:ext>
              </a:extLst>
            </p:cNvPr>
            <p:cNvSpPr txBox="1"/>
            <p:nvPr/>
          </p:nvSpPr>
          <p:spPr>
            <a:xfrm>
              <a:off x="76200" y="707552"/>
              <a:ext cx="5963492" cy="50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solidFill>
                    <a:srgbClr val="C00000"/>
                  </a:solidFill>
                  <a:latin typeface="Book Antiqua" pitchFamily="18" charset="0"/>
                  <a:cs typeface="Arial" panose="020B0604020202020204" pitchFamily="34" charset="0"/>
                </a:rPr>
                <a:t>Participation to </a:t>
              </a:r>
              <a:r>
                <a:rPr lang="en-US" sz="2400" b="1" i="1" dirty="0" smtClean="0">
                  <a:solidFill>
                    <a:srgbClr val="C00000"/>
                  </a:solidFill>
                  <a:latin typeface="Book Antiqua" pitchFamily="18" charset="0"/>
                  <a:cs typeface="Arial" panose="020B0604020202020204" pitchFamily="34" charset="0"/>
                </a:rPr>
                <a:t>international </a:t>
              </a:r>
              <a:r>
                <a:rPr lang="en-US" sz="2400" b="1" i="1" dirty="0">
                  <a:solidFill>
                    <a:srgbClr val="C00000"/>
                  </a:solidFill>
                  <a:latin typeface="Book Antiqua" pitchFamily="18" charset="0"/>
                  <a:cs typeface="Arial" panose="020B0604020202020204" pitchFamily="34" charset="0"/>
                </a:rPr>
                <a:t>conferences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7CF3660-E801-49FB-A728-9A69134F2163}"/>
                </a:ext>
              </a:extLst>
            </p:cNvPr>
            <p:cNvSpPr txBox="1"/>
            <p:nvPr/>
          </p:nvSpPr>
          <p:spPr>
            <a:xfrm>
              <a:off x="68637" y="1008882"/>
              <a:ext cx="8974398" cy="3091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buAutoNum type="arabicPeriod"/>
              </a:pP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Numerical study of hydrogen influence on burning velocity of propane-air mixtures” </a:t>
              </a:r>
              <a:r>
                <a:rPr lang="en-US" dirty="0" smtClean="0">
                  <a:latin typeface="Book Antiqua" panose="02040602050305030304" pitchFamily="18" charset="0"/>
                  <a:ea typeface="Times New Roman" panose="02020603050405020304" pitchFamily="18" charset="0"/>
                </a:rPr>
                <a:t>- authors 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Codina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Movileanu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Domnina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Razus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, Maria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Mitu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Venera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Giurcan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, Adina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Musuc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Cristian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Hornoiu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, Paul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Chesler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, </a:t>
              </a:r>
              <a:r>
                <a:rPr lang="pt-PT" b="1" i="1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8</a:t>
              </a:r>
              <a:r>
                <a:rPr lang="pt-PT" b="1" i="1" baseline="30000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th</a:t>
              </a:r>
              <a:r>
                <a:rPr lang="pt-PT" b="1" i="1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 International Congress on Energy Efficiency and Energy Related Materials (ENEFM)</a:t>
              </a:r>
              <a:r>
                <a:rPr lang="en-US" b="1" i="1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, </a:t>
              </a:r>
              <a:r>
                <a:rPr lang="pt-PT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Muğla, </a:t>
              </a:r>
              <a:r>
                <a:rPr lang="pt-PT" dirty="0" smtClean="0">
                  <a:latin typeface="Book Antiqua" panose="02040602050305030304" pitchFamily="18" charset="0"/>
                  <a:ea typeface="Times New Roman" panose="02020603050405020304" pitchFamily="18" charset="0"/>
                </a:rPr>
                <a:t>Turkey</a:t>
              </a:r>
              <a:r>
                <a:rPr lang="en-US" i="1" dirty="0" smtClean="0">
                  <a:latin typeface="Book Antiqua" panose="02040602050305030304" pitchFamily="18" charset="0"/>
                  <a:ea typeface="Calibri" panose="020F0502020204030204" pitchFamily="34" charset="0"/>
                </a:rPr>
                <a:t>- </a:t>
              </a:r>
              <a:r>
                <a:rPr lang="en-US" dirty="0">
                  <a:latin typeface="Book Antiqua" panose="02040602050305030304" pitchFamily="18" charset="0"/>
                  <a:ea typeface="Calibri" panose="020F0502020204030204" pitchFamily="34" charset="0"/>
                </a:rPr>
                <a:t>Poster</a:t>
              </a:r>
            </a:p>
            <a:p>
              <a:pPr marL="342900" indent="-342900" algn="just">
                <a:buFontTx/>
                <a:buAutoNum type="arabicPeriod"/>
              </a:pPr>
              <a:r>
                <a:rPr lang="en-US" dirty="0">
                  <a:solidFill>
                    <a:srgbClr val="000000"/>
                  </a:solidFill>
                  <a:latin typeface="Book Antiqua" pitchFamily="18" charset="0"/>
                  <a:ea typeface="Calibri" panose="020F0502020204030204" pitchFamily="34" charset="0"/>
                  <a:cs typeface="Palatino Linotype" panose="02040502050505030304" pitchFamily="18" charset="0"/>
                </a:rPr>
                <a:t>Flame propagation of LPG-air mixtures in a closed cylindrical vessel </a:t>
              </a:r>
              <a:r>
                <a:rPr lang="en-US" dirty="0" smtClean="0">
                  <a:solidFill>
                    <a:srgbClr val="000000"/>
                  </a:solidFill>
                  <a:latin typeface="Book Antiqua" pitchFamily="18" charset="0"/>
                  <a:ea typeface="Calibri" panose="020F0502020204030204" pitchFamily="34" charset="0"/>
                  <a:cs typeface="Palatino Linotype" panose="02040502050505030304" pitchFamily="18" charset="0"/>
                </a:rPr>
                <a:t>- authors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Codina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Movileanu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Domnina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Razus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, Maria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Mitu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Venera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Giurcan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, Adina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Musuc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Cristian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Hornoiu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, Paul </a:t>
              </a:r>
              <a:r>
                <a:rPr lang="en-US" dirty="0" err="1">
                  <a:latin typeface="Book Antiqua" panose="02040602050305030304" pitchFamily="18" charset="0"/>
                  <a:ea typeface="Times New Roman" panose="02020603050405020304" pitchFamily="18" charset="0"/>
                </a:rPr>
                <a:t>Chesler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dirty="0">
                  <a:solidFill>
                    <a:srgbClr val="000000"/>
                  </a:solidFill>
                  <a:latin typeface="Book Antiqua" pitchFamily="18" charset="0"/>
                  <a:ea typeface="Calibri" panose="020F0502020204030204" pitchFamily="34" charset="0"/>
                  <a:cs typeface="Palatino Linotype" panose="02040502050505030304" pitchFamily="18" charset="0"/>
                </a:rPr>
                <a:t>The 2</a:t>
              </a:r>
              <a:r>
                <a:rPr lang="en-US" baseline="30000" dirty="0">
                  <a:solidFill>
                    <a:srgbClr val="000000"/>
                  </a:solidFill>
                  <a:latin typeface="Book Antiqua" pitchFamily="18" charset="0"/>
                  <a:ea typeface="Calibri" panose="020F0502020204030204" pitchFamily="34" charset="0"/>
                  <a:cs typeface="Palatino Linotype" panose="02040502050505030304" pitchFamily="18" charset="0"/>
                </a:rPr>
                <a:t>nd</a:t>
              </a:r>
              <a:r>
                <a:rPr lang="en-US" dirty="0">
                  <a:solidFill>
                    <a:srgbClr val="000000"/>
                  </a:solidFill>
                  <a:latin typeface="Book Antiqua" pitchFamily="18" charset="0"/>
                  <a:ea typeface="Calibri" panose="020F0502020204030204" pitchFamily="34" charset="0"/>
                  <a:cs typeface="Palatino Linotype" panose="02040502050505030304" pitchFamily="18" charset="0"/>
                </a:rPr>
                <a:t> International Conference on Applied Physics and Engineering (ICAPE) Paris, </a:t>
              </a:r>
              <a:r>
                <a:rPr lang="en-US" dirty="0" smtClean="0">
                  <a:solidFill>
                    <a:srgbClr val="000000"/>
                  </a:solidFill>
                  <a:latin typeface="Book Antiqua" pitchFamily="18" charset="0"/>
                  <a:ea typeface="Calibri" panose="020F0502020204030204" pitchFamily="34" charset="0"/>
                  <a:cs typeface="Palatino Linotype" panose="02040502050505030304" pitchFamily="18" charset="0"/>
                </a:rPr>
                <a:t>France-Poster</a:t>
              </a:r>
            </a:p>
            <a:p>
              <a:pPr algn="just"/>
              <a:endParaRPr lang="en-GB" sz="16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Palatino Linotype" panose="0204050205050503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6240" y="3633743"/>
            <a:ext cx="89611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Book Antiqua" pitchFamily="18" charset="0"/>
              </a:rPr>
              <a:t>Paper submitted to publication in ISI journal</a:t>
            </a:r>
            <a:endParaRPr lang="en-US" sz="2400" b="1" i="1" dirty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Dynamics of pressure variation in closed vessel explosions of </a:t>
            </a:r>
            <a:r>
              <a:rPr lang="en-GB" b="1" dirty="0">
                <a:solidFill>
                  <a:srgbClr val="0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diluted fuel/oxidant mixtures, </a:t>
            </a:r>
            <a:r>
              <a:rPr lang="en-US" dirty="0" err="1">
                <a:solidFill>
                  <a:srgbClr val="0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Venera</a:t>
            </a:r>
            <a:r>
              <a:rPr lang="en-US" dirty="0">
                <a:solidFill>
                  <a:srgbClr val="0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Giurcan</a:t>
            </a:r>
            <a:r>
              <a:rPr lang="en-US" dirty="0">
                <a:solidFill>
                  <a:srgbClr val="0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Domnina</a:t>
            </a:r>
            <a:r>
              <a:rPr lang="en-US" dirty="0">
                <a:solidFill>
                  <a:srgbClr val="0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Razus</a:t>
            </a:r>
            <a:r>
              <a:rPr lang="en-US" dirty="0">
                <a:solidFill>
                  <a:srgbClr val="0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, Maria </a:t>
            </a:r>
            <a:r>
              <a:rPr lang="en-US" dirty="0" err="1">
                <a:solidFill>
                  <a:srgbClr val="0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Mitu</a:t>
            </a:r>
            <a:r>
              <a:rPr lang="en-US" dirty="0">
                <a:solidFill>
                  <a:srgbClr val="0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Codina</a:t>
            </a:r>
            <a:r>
              <a:rPr lang="en-US" dirty="0">
                <a:solidFill>
                  <a:srgbClr val="0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Movileanu</a:t>
            </a:r>
            <a:r>
              <a:rPr lang="en-US" baseline="30000" dirty="0">
                <a:solidFill>
                  <a:srgbClr val="0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submitted to Processes.</a:t>
            </a:r>
          </a:p>
          <a:p>
            <a:r>
              <a:rPr lang="en-US" sz="2400" b="1" i="1" dirty="0">
                <a:solidFill>
                  <a:srgbClr val="C00000"/>
                </a:solidFill>
                <a:latin typeface="Book Antiqua" pitchFamily="18" charset="0"/>
                <a:cs typeface="Arial" panose="020B0604020202020204" pitchFamily="34" charset="0"/>
              </a:rPr>
              <a:t>Participation to </a:t>
            </a:r>
            <a:r>
              <a:rPr lang="en-US" sz="2400" b="1" i="1" dirty="0" smtClean="0">
                <a:solidFill>
                  <a:srgbClr val="C00000"/>
                </a:solidFill>
                <a:latin typeface="Book Antiqua" pitchFamily="18" charset="0"/>
                <a:cs typeface="Arial" panose="020B0604020202020204" pitchFamily="34" charset="0"/>
              </a:rPr>
              <a:t>international combustion schools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>
                <a:latin typeface="Book Antiqua" pitchFamily="18" charset="0"/>
              </a:rPr>
              <a:t>Joint European Summer School for Fuel Cell, Electrolyser and Batter Technologies-JESS </a:t>
            </a:r>
            <a:r>
              <a:rPr lang="ro-RO" dirty="0" smtClean="0">
                <a:latin typeface="Book Antiqua" pitchFamily="18" charset="0"/>
              </a:rPr>
              <a:t>2022</a:t>
            </a:r>
            <a:r>
              <a:rPr lang="en-US" dirty="0">
                <a:latin typeface="Book Antiqua" pitchFamily="18" charset="0"/>
              </a:rPr>
              <a:t>.</a:t>
            </a:r>
            <a:endParaRPr lang="en-US" dirty="0" smtClean="0">
              <a:latin typeface="Book Antiqu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>
                <a:latin typeface="Book Antiqua" pitchFamily="18" charset="0"/>
              </a:rPr>
              <a:t>CoEC </a:t>
            </a:r>
            <a:r>
              <a:rPr lang="ro-RO" dirty="0">
                <a:latin typeface="Book Antiqua" pitchFamily="18" charset="0"/>
              </a:rPr>
              <a:t>Combustion Autumn School 2022.</a:t>
            </a:r>
            <a:endParaRPr lang="en-GB" dirty="0">
              <a:solidFill>
                <a:srgbClr val="000000"/>
              </a:solidFill>
              <a:latin typeface="Book Antiqua" pitchFamily="18" charset="0"/>
              <a:ea typeface="Calibri" panose="020F0502020204030204" pitchFamily="34" charset="0"/>
              <a:cs typeface="Palatino Linotype" panose="0204050205050503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C0032F-B08D-F21D-756A-09191E0BB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404" y="1250518"/>
            <a:ext cx="2526196" cy="352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85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2792" y="162933"/>
            <a:ext cx="3498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srgbClr val="70AD47">
                    <a:lumMod val="75000"/>
                  </a:srgbClr>
                </a:solidFill>
                <a:latin typeface="Book Antiqua" panose="02040602050305030304" pitchFamily="18" charset="0"/>
              </a:rPr>
              <a:t>Dissemintion</a:t>
            </a:r>
            <a:r>
              <a:rPr lang="en-US" sz="2800" b="1" dirty="0" smtClean="0">
                <a:solidFill>
                  <a:srgbClr val="70AD47">
                    <a:lumMod val="75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Book Antiqua" panose="02040602050305030304" pitchFamily="18" charset="0"/>
              </a:rPr>
              <a:t>– 2023</a:t>
            </a:r>
            <a:endParaRPr lang="x-none" sz="2800" b="1" dirty="0">
              <a:solidFill>
                <a:srgbClr val="70AD47">
                  <a:lumMod val="75000"/>
                </a:srgb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366" y="686544"/>
            <a:ext cx="5663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C00000"/>
                </a:solidFill>
                <a:latin typeface="Book Antiqua" pitchFamily="18" charset="0"/>
                <a:cs typeface="Arial" panose="020B0604020202020204" pitchFamily="34" charset="0"/>
              </a:rPr>
              <a:t>Participare</a:t>
            </a:r>
            <a:r>
              <a:rPr lang="en-US" sz="2400" b="1" i="1" dirty="0">
                <a:solidFill>
                  <a:srgbClr val="C00000"/>
                </a:solidFill>
                <a:latin typeface="Book Antiqua" pitchFamily="18" charset="0"/>
                <a:cs typeface="Arial" panose="020B0604020202020204" pitchFamily="34" charset="0"/>
              </a:rPr>
              <a:t> la </a:t>
            </a:r>
            <a:r>
              <a:rPr lang="en-US" sz="2400" b="1" i="1" dirty="0" err="1">
                <a:solidFill>
                  <a:srgbClr val="C00000"/>
                </a:solidFill>
                <a:latin typeface="Book Antiqua" pitchFamily="18" charset="0"/>
                <a:cs typeface="Arial" panose="020B0604020202020204" pitchFamily="34" charset="0"/>
              </a:rPr>
              <a:t>conferinţe</a:t>
            </a:r>
            <a:r>
              <a:rPr lang="en-US" sz="2400" b="1" i="1" dirty="0">
                <a:solidFill>
                  <a:srgbClr val="C00000"/>
                </a:solidFill>
                <a:latin typeface="Book Antiqua" pitchFamily="18" charset="0"/>
                <a:cs typeface="Arial" panose="020B0604020202020204" pitchFamily="34" charset="0"/>
              </a:rPr>
              <a:t>  </a:t>
            </a:r>
            <a:r>
              <a:rPr lang="en-US" sz="2400" b="1" i="1" dirty="0" err="1">
                <a:solidFill>
                  <a:srgbClr val="C00000"/>
                </a:solidFill>
                <a:latin typeface="Book Antiqua" pitchFamily="18" charset="0"/>
                <a:cs typeface="Arial" panose="020B0604020202020204" pitchFamily="34" charset="0"/>
              </a:rPr>
              <a:t>internaţionale</a:t>
            </a:r>
            <a:endParaRPr lang="en-US" sz="2400" b="1" i="1" dirty="0">
              <a:solidFill>
                <a:srgbClr val="C00000"/>
              </a:solidFill>
              <a:latin typeface="Book Antiqua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858" y="1169217"/>
            <a:ext cx="1193074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700" dirty="0" smtClean="0"/>
              <a:t>“</a:t>
            </a:r>
            <a:r>
              <a:rPr lang="en-US" sz="1700" dirty="0"/>
              <a:t>Explosion characteristics of hydrogen-hydrocarbon-air mixtures at sub-atmospheric pressures</a:t>
            </a:r>
            <a:r>
              <a:rPr lang="en-US" sz="1700" dirty="0" smtClean="0"/>
              <a:t>”, C</a:t>
            </a:r>
            <a:r>
              <a:rPr lang="en-US" sz="1700" dirty="0"/>
              <a:t>. </a:t>
            </a:r>
            <a:r>
              <a:rPr lang="en-US" sz="1700" dirty="0" err="1"/>
              <a:t>Movileanu</a:t>
            </a:r>
            <a:r>
              <a:rPr lang="en-US" sz="1700" dirty="0"/>
              <a:t>, D. </a:t>
            </a:r>
            <a:r>
              <a:rPr lang="en-US" sz="1700" dirty="0" err="1"/>
              <a:t>Razus</a:t>
            </a:r>
            <a:r>
              <a:rPr lang="en-US" sz="1700" dirty="0"/>
              <a:t>, M. </a:t>
            </a:r>
            <a:r>
              <a:rPr lang="en-US" sz="1700" dirty="0" err="1"/>
              <a:t>Mitu</a:t>
            </a:r>
            <a:r>
              <a:rPr lang="en-US" sz="1700" dirty="0"/>
              <a:t>, V. </a:t>
            </a:r>
            <a:r>
              <a:rPr lang="en-US" sz="1700" dirty="0" err="1"/>
              <a:t>Giurcan</a:t>
            </a:r>
            <a:r>
              <a:rPr lang="en-US" sz="1700" dirty="0"/>
              <a:t>, A. </a:t>
            </a:r>
            <a:r>
              <a:rPr lang="en-US" sz="1700" dirty="0" err="1"/>
              <a:t>Musuc</a:t>
            </a:r>
            <a:r>
              <a:rPr lang="en-US" sz="1700" dirty="0"/>
              <a:t>, C. </a:t>
            </a:r>
            <a:r>
              <a:rPr lang="en-US" sz="1700" dirty="0" err="1"/>
              <a:t>Hornoiu</a:t>
            </a:r>
            <a:r>
              <a:rPr lang="en-US" sz="1700" dirty="0"/>
              <a:t>, P. </a:t>
            </a:r>
            <a:r>
              <a:rPr lang="en-US" sz="1700" dirty="0" err="1"/>
              <a:t>Chesler</a:t>
            </a:r>
            <a:r>
              <a:rPr lang="en-US" sz="1700" dirty="0"/>
              <a:t>, </a:t>
            </a:r>
            <a:r>
              <a:rPr lang="en-US" sz="1700" dirty="0" err="1"/>
              <a:t>prezentata</a:t>
            </a:r>
            <a:r>
              <a:rPr lang="en-US" sz="1700" dirty="0"/>
              <a:t> la </a:t>
            </a:r>
            <a:r>
              <a:rPr lang="pt-PT" sz="1700" dirty="0"/>
              <a:t>“</a:t>
            </a:r>
            <a:r>
              <a:rPr lang="pt-PT" sz="1700" b="1" i="1" dirty="0"/>
              <a:t>16th International Conference on  Chemical and Process Engineering, ICHEAP 16”</a:t>
            </a:r>
            <a:r>
              <a:rPr lang="en-US" sz="1700" b="1" i="1" dirty="0"/>
              <a:t>, </a:t>
            </a:r>
            <a:r>
              <a:rPr lang="pt-PT" sz="1700" dirty="0"/>
              <a:t>Napoli, Italia </a:t>
            </a:r>
            <a:r>
              <a:rPr lang="en-US" sz="1700" i="1" dirty="0"/>
              <a:t>- </a:t>
            </a:r>
            <a:r>
              <a:rPr lang="en-US" sz="1700" dirty="0"/>
              <a:t>Poster; </a:t>
            </a:r>
            <a:endParaRPr lang="en-US" sz="1700" dirty="0" smtClean="0"/>
          </a:p>
          <a:p>
            <a:pPr marL="342900" indent="-342900">
              <a:buAutoNum type="arabicPeriod"/>
            </a:pPr>
            <a:r>
              <a:rPr lang="en-US" sz="1700" dirty="0" smtClean="0"/>
              <a:t>“The </a:t>
            </a:r>
            <a:r>
              <a:rPr lang="en-US" sz="1700" dirty="0"/>
              <a:t>expansion coefficients and propagation speeds of n-butane-air mixtures in </a:t>
            </a:r>
            <a:r>
              <a:rPr lang="en-US" sz="1700" dirty="0" smtClean="0"/>
              <a:t>enclosures”, </a:t>
            </a:r>
            <a:r>
              <a:rPr lang="en-US" sz="1700" dirty="0" err="1" smtClean="0"/>
              <a:t>autori</a:t>
            </a:r>
            <a:r>
              <a:rPr lang="en-US" sz="1700" dirty="0" smtClean="0"/>
              <a:t> </a:t>
            </a:r>
            <a:r>
              <a:rPr lang="en-US" sz="1700" dirty="0"/>
              <a:t>V. </a:t>
            </a:r>
            <a:r>
              <a:rPr lang="en-US" sz="1700" dirty="0" err="1"/>
              <a:t>Giurcan</a:t>
            </a:r>
            <a:r>
              <a:rPr lang="en-US" sz="1700" dirty="0"/>
              <a:t>, C. </a:t>
            </a:r>
            <a:r>
              <a:rPr lang="en-US" sz="1700" dirty="0" err="1"/>
              <a:t>Movileanu</a:t>
            </a:r>
            <a:r>
              <a:rPr lang="en-US" sz="1700" dirty="0"/>
              <a:t>, M. </a:t>
            </a:r>
            <a:r>
              <a:rPr lang="en-US" sz="1700" dirty="0" err="1"/>
              <a:t>Mitu</a:t>
            </a:r>
            <a:r>
              <a:rPr lang="en-US" sz="1700" dirty="0"/>
              <a:t>, D. </a:t>
            </a:r>
            <a:r>
              <a:rPr lang="en-US" sz="1700" dirty="0" err="1"/>
              <a:t>Razus</a:t>
            </a:r>
            <a:r>
              <a:rPr lang="en-US" sz="1700" dirty="0"/>
              <a:t>, </a:t>
            </a:r>
            <a:r>
              <a:rPr lang="en-US" sz="1700" dirty="0" err="1"/>
              <a:t>prezentata</a:t>
            </a:r>
            <a:r>
              <a:rPr lang="en-US" sz="1700" dirty="0"/>
              <a:t> la </a:t>
            </a:r>
            <a:r>
              <a:rPr lang="pt-PT" sz="1700" dirty="0"/>
              <a:t>“</a:t>
            </a:r>
            <a:r>
              <a:rPr lang="pt-PT" sz="1700" b="1" i="1" dirty="0"/>
              <a:t>16th International Conference on  Chemical and Process Engineering, ICHEAP 16”</a:t>
            </a:r>
            <a:r>
              <a:rPr lang="en-US" sz="1700" b="1" i="1" dirty="0"/>
              <a:t>, </a:t>
            </a:r>
            <a:r>
              <a:rPr lang="pt-PT" sz="1700" dirty="0"/>
              <a:t>Napoli, Italia </a:t>
            </a:r>
            <a:r>
              <a:rPr lang="en-US" sz="1700" i="1" dirty="0"/>
              <a:t>- </a:t>
            </a:r>
            <a:r>
              <a:rPr lang="en-US" sz="1700" dirty="0"/>
              <a:t>Poster </a:t>
            </a:r>
            <a:endParaRPr lang="en-US" sz="1700" dirty="0" smtClean="0"/>
          </a:p>
          <a:p>
            <a:pPr marL="342900" indent="-342900">
              <a:buAutoNum type="arabicPeriod"/>
            </a:pPr>
            <a:r>
              <a:rPr lang="en-US" sz="1700" dirty="0" smtClean="0"/>
              <a:t>3</a:t>
            </a:r>
            <a:r>
              <a:rPr lang="en-US" sz="1700" dirty="0"/>
              <a:t>. “</a:t>
            </a:r>
            <a:r>
              <a:rPr lang="ro-RO" sz="1700" dirty="0"/>
              <a:t>Explosion of hydrogen-hydrocarbon-air mixtures in spherical </a:t>
            </a:r>
            <a:r>
              <a:rPr lang="ro-RO" sz="1700" dirty="0" smtClean="0"/>
              <a:t>vessel”</a:t>
            </a:r>
            <a:r>
              <a:rPr lang="en-US" sz="1700" dirty="0" smtClean="0"/>
              <a:t>, </a:t>
            </a:r>
            <a:r>
              <a:rPr lang="ro-RO" sz="1700" dirty="0" smtClean="0"/>
              <a:t> </a:t>
            </a:r>
            <a:r>
              <a:rPr lang="ro-RO" sz="1700" dirty="0"/>
              <a:t>C. Movileanu, D. Razus, M. Mitu, V. Giurcan, A. Musuc, C. Hornoiu, P. Chesler, </a:t>
            </a:r>
            <a:r>
              <a:rPr lang="ro-RO" sz="1700" dirty="0" smtClean="0"/>
              <a:t>Conferinta </a:t>
            </a:r>
            <a:r>
              <a:rPr lang="ro-RO" sz="1700" dirty="0"/>
              <a:t>Internationala </a:t>
            </a:r>
            <a:r>
              <a:rPr lang="ro-RO" sz="1700" b="1" i="1" dirty="0"/>
              <a:t>“Ecology &amp; Safety”</a:t>
            </a:r>
            <a:r>
              <a:rPr lang="ro-RO" sz="1700" dirty="0"/>
              <a:t>, Burgas, Bulgaria-Poster; </a:t>
            </a:r>
            <a:endParaRPr lang="en-US" sz="1700" dirty="0" smtClean="0"/>
          </a:p>
          <a:p>
            <a:pPr marL="342900" indent="-342900">
              <a:buAutoNum type="arabicPeriod"/>
            </a:pPr>
            <a:r>
              <a:rPr lang="en-US" sz="1700" dirty="0" smtClean="0"/>
              <a:t>“Pressure </a:t>
            </a:r>
            <a:r>
              <a:rPr lang="en-US" sz="1700" dirty="0"/>
              <a:t>influence on laminar burning velocity of hydrogen-blended propane-air </a:t>
            </a:r>
            <a:r>
              <a:rPr lang="en-US" sz="1700" dirty="0" smtClean="0"/>
              <a:t>mixtures”, M</a:t>
            </a:r>
            <a:r>
              <a:rPr lang="en-US" sz="1700" dirty="0"/>
              <a:t>. </a:t>
            </a:r>
            <a:r>
              <a:rPr lang="en-US" sz="1700" dirty="0" err="1"/>
              <a:t>Mitu</a:t>
            </a:r>
            <a:r>
              <a:rPr lang="en-US" sz="1700" dirty="0"/>
              <a:t>, D. </a:t>
            </a:r>
            <a:r>
              <a:rPr lang="en-US" sz="1700" dirty="0" err="1"/>
              <a:t>Razus</a:t>
            </a:r>
            <a:r>
              <a:rPr lang="en-US" sz="1700" dirty="0"/>
              <a:t>, V. </a:t>
            </a:r>
            <a:r>
              <a:rPr lang="en-US" sz="1700" dirty="0" err="1"/>
              <a:t>Giurcan</a:t>
            </a:r>
            <a:r>
              <a:rPr lang="en-US" sz="1700" dirty="0"/>
              <a:t>, A.M. </a:t>
            </a:r>
            <a:r>
              <a:rPr lang="en-US" sz="1700" dirty="0" err="1"/>
              <a:t>Musuc</a:t>
            </a:r>
            <a:r>
              <a:rPr lang="en-US" sz="1700" dirty="0"/>
              <a:t>, C. </a:t>
            </a:r>
            <a:r>
              <a:rPr lang="en-US" sz="1700" dirty="0" err="1"/>
              <a:t>Movileanu</a:t>
            </a:r>
            <a:r>
              <a:rPr lang="en-US" sz="1700" dirty="0"/>
              <a:t>-poster; </a:t>
            </a:r>
            <a:r>
              <a:rPr lang="ro-RO" sz="1700" b="1" i="1" dirty="0"/>
              <a:t>17th </a:t>
            </a:r>
            <a:r>
              <a:rPr lang="en-US" sz="1700" b="1" i="1" dirty="0"/>
              <a:t>International Conference of Physical Chemistry – ROMPHYSCHEM</a:t>
            </a:r>
            <a:r>
              <a:rPr lang="en-US" sz="1700" dirty="0"/>
              <a:t>, </a:t>
            </a:r>
            <a:r>
              <a:rPr lang="en-US" sz="1700" dirty="0" err="1"/>
              <a:t>Bucuresti</a:t>
            </a:r>
            <a:r>
              <a:rPr lang="en-US" sz="1700" dirty="0"/>
              <a:t>, </a:t>
            </a:r>
            <a:r>
              <a:rPr lang="en-US" sz="1700" dirty="0" smtClean="0"/>
              <a:t>Romania;</a:t>
            </a:r>
          </a:p>
          <a:p>
            <a:pPr marL="342900" indent="-342900">
              <a:buAutoNum type="arabicPeriod"/>
            </a:pPr>
            <a:r>
              <a:rPr lang="en-US" sz="1700" dirty="0" smtClean="0"/>
              <a:t>“Propagation </a:t>
            </a:r>
            <a:r>
              <a:rPr lang="en-US" sz="1700" dirty="0"/>
              <a:t>of premixed hydrogen-hydrocarbon–air flames in a closed spherical vessel with central </a:t>
            </a:r>
            <a:r>
              <a:rPr lang="en-US" sz="1700" dirty="0" smtClean="0"/>
              <a:t>ignition”, </a:t>
            </a:r>
            <a:r>
              <a:rPr lang="en-US" sz="1700" dirty="0"/>
              <a:t>P. </a:t>
            </a:r>
            <a:r>
              <a:rPr lang="en-US" sz="1700" dirty="0" err="1"/>
              <a:t>Chesler</a:t>
            </a:r>
            <a:r>
              <a:rPr lang="en-US" sz="1700" dirty="0"/>
              <a:t>, C. </a:t>
            </a:r>
            <a:r>
              <a:rPr lang="en-US" sz="1700" dirty="0" err="1"/>
              <a:t>Hornoiu</a:t>
            </a:r>
            <a:r>
              <a:rPr lang="en-US" sz="1700" dirty="0"/>
              <a:t>, V. </a:t>
            </a:r>
            <a:r>
              <a:rPr lang="en-US" sz="1700" dirty="0" err="1"/>
              <a:t>Giurcan</a:t>
            </a:r>
            <a:r>
              <a:rPr lang="en-US" sz="1700" dirty="0"/>
              <a:t>, M. </a:t>
            </a:r>
            <a:r>
              <a:rPr lang="en-US" sz="1700" dirty="0" err="1"/>
              <a:t>Mitu</a:t>
            </a:r>
            <a:r>
              <a:rPr lang="en-US" sz="1700" dirty="0"/>
              <a:t>, A. M. </a:t>
            </a:r>
            <a:r>
              <a:rPr lang="en-US" sz="1700" dirty="0" err="1"/>
              <a:t>Musuc</a:t>
            </a:r>
            <a:r>
              <a:rPr lang="en-US" sz="1700" dirty="0"/>
              <a:t>, C. </a:t>
            </a:r>
            <a:r>
              <a:rPr lang="en-US" sz="1700" dirty="0" err="1"/>
              <a:t>Movileanu</a:t>
            </a:r>
            <a:r>
              <a:rPr lang="en-US" sz="1700" dirty="0"/>
              <a:t>-poster; </a:t>
            </a:r>
            <a:r>
              <a:rPr lang="ro-RO" sz="1700" b="1" i="1" dirty="0"/>
              <a:t>17th </a:t>
            </a:r>
            <a:r>
              <a:rPr lang="en-US" sz="1700" b="1" i="1" dirty="0"/>
              <a:t>International Conference of Physical Chemistry – ROMPHYSCHEM</a:t>
            </a:r>
            <a:r>
              <a:rPr lang="en-US" sz="1700" dirty="0"/>
              <a:t>, </a:t>
            </a:r>
            <a:r>
              <a:rPr lang="en-US" sz="1700" dirty="0" err="1"/>
              <a:t>Bucuresti</a:t>
            </a:r>
            <a:r>
              <a:rPr lang="en-US" sz="1700" dirty="0"/>
              <a:t>, </a:t>
            </a:r>
            <a:r>
              <a:rPr lang="en-US" sz="1700" dirty="0" smtClean="0"/>
              <a:t>Romania;</a:t>
            </a:r>
          </a:p>
          <a:p>
            <a:pPr marL="342900" indent="-342900">
              <a:buAutoNum type="arabicPeriod"/>
            </a:pPr>
            <a:r>
              <a:rPr lang="en-US" sz="1700" dirty="0" smtClean="0"/>
              <a:t>“Hydrogen </a:t>
            </a:r>
            <a:r>
              <a:rPr lang="en-US" sz="1700" dirty="0"/>
              <a:t>influence on ignition and quenching of n-butane-air explosions in deflagration </a:t>
            </a:r>
            <a:r>
              <a:rPr lang="en-US" sz="1700" dirty="0" smtClean="0"/>
              <a:t>regime”, </a:t>
            </a:r>
            <a:r>
              <a:rPr lang="en-US" sz="1700" dirty="0"/>
              <a:t>C. </a:t>
            </a:r>
            <a:r>
              <a:rPr lang="en-US" sz="1700" dirty="0" err="1"/>
              <a:t>Hornoiu</a:t>
            </a:r>
            <a:r>
              <a:rPr lang="en-US" sz="1700" dirty="0"/>
              <a:t>, P. </a:t>
            </a:r>
            <a:r>
              <a:rPr lang="en-US" sz="1700" dirty="0" err="1"/>
              <a:t>Chesler</a:t>
            </a:r>
            <a:r>
              <a:rPr lang="en-US" sz="1700" dirty="0"/>
              <a:t>, A. M. </a:t>
            </a:r>
            <a:r>
              <a:rPr lang="en-US" sz="1700" dirty="0" err="1"/>
              <a:t>Musuc</a:t>
            </a:r>
            <a:r>
              <a:rPr lang="en-US" sz="1700" dirty="0"/>
              <a:t>, V. </a:t>
            </a:r>
            <a:r>
              <a:rPr lang="en-US" sz="1700" dirty="0" err="1"/>
              <a:t>Giurcan</a:t>
            </a:r>
            <a:r>
              <a:rPr lang="en-US" sz="1700" dirty="0"/>
              <a:t>, M. </a:t>
            </a:r>
            <a:r>
              <a:rPr lang="en-US" sz="1700" dirty="0" err="1"/>
              <a:t>Mitu</a:t>
            </a:r>
            <a:r>
              <a:rPr lang="en-US" sz="1700" dirty="0"/>
              <a:t>, C. </a:t>
            </a:r>
            <a:r>
              <a:rPr lang="en-US" sz="1700" dirty="0" err="1"/>
              <a:t>Movileanu</a:t>
            </a:r>
            <a:r>
              <a:rPr lang="en-US" sz="1700" dirty="0"/>
              <a:t>-poster; </a:t>
            </a:r>
            <a:r>
              <a:rPr lang="ro-RO" sz="1700" b="1" i="1" dirty="0"/>
              <a:t>17th </a:t>
            </a:r>
            <a:r>
              <a:rPr lang="en-US" sz="1700" b="1" i="1" dirty="0"/>
              <a:t>International Conference of Physical Chemistry – ROMPHYSCHEM</a:t>
            </a:r>
            <a:r>
              <a:rPr lang="en-US" sz="1700" dirty="0"/>
              <a:t>, </a:t>
            </a:r>
            <a:r>
              <a:rPr lang="en-US" sz="1700" dirty="0" err="1"/>
              <a:t>Bucuresti</a:t>
            </a:r>
            <a:r>
              <a:rPr lang="en-US" sz="1700" dirty="0"/>
              <a:t>, </a:t>
            </a:r>
            <a:r>
              <a:rPr lang="en-US" sz="1700" dirty="0" smtClean="0"/>
              <a:t>Romania;</a:t>
            </a:r>
          </a:p>
          <a:p>
            <a:pPr marL="342900" indent="-342900">
              <a:buAutoNum type="arabicPeriod"/>
            </a:pPr>
            <a:r>
              <a:rPr lang="en-US" sz="1700" dirty="0" smtClean="0"/>
              <a:t>“The </a:t>
            </a:r>
            <a:r>
              <a:rPr lang="en-US" sz="1700" dirty="0"/>
              <a:t>impact of hydrogen enrichment on flame structure and combustion characteristic properties of premixed hydrocarbon-air </a:t>
            </a:r>
            <a:r>
              <a:rPr lang="en-US" sz="1700" dirty="0" smtClean="0"/>
              <a:t>flames”, </a:t>
            </a:r>
            <a:r>
              <a:rPr lang="en-US" sz="1700" dirty="0"/>
              <a:t>D. </a:t>
            </a:r>
            <a:r>
              <a:rPr lang="en-US" sz="1700" dirty="0" err="1"/>
              <a:t>Razus</a:t>
            </a:r>
            <a:r>
              <a:rPr lang="en-US" sz="1700" dirty="0"/>
              <a:t>, M. </a:t>
            </a:r>
            <a:r>
              <a:rPr lang="en-US" sz="1700" dirty="0" err="1"/>
              <a:t>Mitu</a:t>
            </a:r>
            <a:r>
              <a:rPr lang="en-US" sz="1700" dirty="0"/>
              <a:t>, C. </a:t>
            </a:r>
            <a:r>
              <a:rPr lang="en-US" sz="1700" dirty="0" err="1"/>
              <a:t>Movileanu</a:t>
            </a:r>
            <a:r>
              <a:rPr lang="en-US" sz="1700" dirty="0"/>
              <a:t> and V. </a:t>
            </a:r>
            <a:r>
              <a:rPr lang="en-US" sz="1700" dirty="0" err="1"/>
              <a:t>Giurcan</a:t>
            </a:r>
            <a:r>
              <a:rPr lang="en-US" sz="1700" dirty="0"/>
              <a:t>-keynote; </a:t>
            </a:r>
            <a:r>
              <a:rPr lang="ro-RO" sz="1700" b="1" i="1" dirty="0"/>
              <a:t>17th </a:t>
            </a:r>
            <a:r>
              <a:rPr lang="en-US" sz="1700" b="1" i="1" dirty="0"/>
              <a:t>International Conference of Physical Chemistry – ROMPHYSCHEM</a:t>
            </a:r>
            <a:r>
              <a:rPr lang="en-US" sz="1700" dirty="0"/>
              <a:t>, </a:t>
            </a:r>
            <a:r>
              <a:rPr lang="en-US" sz="1700" dirty="0" err="1"/>
              <a:t>Bucuresti</a:t>
            </a:r>
            <a:r>
              <a:rPr lang="en-US" sz="1700" dirty="0"/>
              <a:t>, </a:t>
            </a:r>
            <a:r>
              <a:rPr lang="en-US" sz="1700" dirty="0" smtClean="0"/>
              <a:t>Romania;</a:t>
            </a:r>
          </a:p>
          <a:p>
            <a:pPr marL="342900" indent="-342900">
              <a:buAutoNum type="arabicPeriod"/>
            </a:pPr>
            <a:r>
              <a:rPr lang="en-US" sz="1700" dirty="0" smtClean="0"/>
              <a:t>“Quenching </a:t>
            </a:r>
            <a:r>
              <a:rPr lang="en-US" sz="1700" dirty="0"/>
              <a:t>distances for hydrogen-blended alkanes-air </a:t>
            </a:r>
            <a:r>
              <a:rPr lang="en-US" sz="1700" dirty="0" smtClean="0"/>
              <a:t>mixtures”, A. M. </a:t>
            </a:r>
            <a:r>
              <a:rPr lang="en-US" sz="1700" dirty="0" err="1"/>
              <a:t>Musuc</a:t>
            </a:r>
            <a:r>
              <a:rPr lang="en-US" sz="1700" dirty="0"/>
              <a:t>, </a:t>
            </a:r>
            <a:r>
              <a:rPr lang="en-US" sz="1700" dirty="0" smtClean="0"/>
              <a:t>D. </a:t>
            </a:r>
            <a:r>
              <a:rPr lang="en-US" sz="1700" dirty="0" err="1"/>
              <a:t>Razus</a:t>
            </a:r>
            <a:r>
              <a:rPr lang="en-US" sz="1700" dirty="0"/>
              <a:t>, </a:t>
            </a:r>
            <a:r>
              <a:rPr lang="en-US" sz="1700" dirty="0" smtClean="0"/>
              <a:t>V. </a:t>
            </a:r>
            <a:r>
              <a:rPr lang="en-US" sz="1700" dirty="0" err="1"/>
              <a:t>Giurcan</a:t>
            </a:r>
            <a:r>
              <a:rPr lang="en-US" sz="1700" dirty="0"/>
              <a:t>, </a:t>
            </a:r>
            <a:r>
              <a:rPr lang="en-US" sz="1700" dirty="0" smtClean="0"/>
              <a:t>M. </a:t>
            </a:r>
            <a:r>
              <a:rPr lang="en-US" sz="1700" dirty="0" err="1"/>
              <a:t>Mitu</a:t>
            </a:r>
            <a:r>
              <a:rPr lang="en-US" sz="1700" dirty="0"/>
              <a:t>, </a:t>
            </a:r>
            <a:r>
              <a:rPr lang="en-US" sz="1700" dirty="0" smtClean="0"/>
              <a:t>C. </a:t>
            </a:r>
            <a:r>
              <a:rPr lang="en-US" sz="1700" dirty="0" err="1" smtClean="0"/>
              <a:t>Movileanu</a:t>
            </a:r>
            <a:r>
              <a:rPr lang="en-US" sz="1700" dirty="0" smtClean="0"/>
              <a:t>, </a:t>
            </a:r>
            <a:r>
              <a:rPr lang="en-US" sz="1700" b="1" i="1" dirty="0"/>
              <a:t>49th IUPAC World Chemistry Congress and the 11th edition of CHAINS (IUPAC|CHAINS2023)</a:t>
            </a:r>
            <a:r>
              <a:rPr lang="en-US" sz="1700" dirty="0"/>
              <a:t>, </a:t>
            </a:r>
            <a:r>
              <a:rPr lang="en-US" sz="1700" dirty="0" err="1"/>
              <a:t>Haga</a:t>
            </a:r>
            <a:r>
              <a:rPr lang="en-US" sz="1700" dirty="0"/>
              <a:t>, </a:t>
            </a:r>
            <a:r>
              <a:rPr lang="en-US" sz="1700" dirty="0" err="1" smtClean="0"/>
              <a:t>Olanda</a:t>
            </a:r>
            <a:r>
              <a:rPr lang="en-US" sz="1700" dirty="0" smtClean="0"/>
              <a:t>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166206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081" y="313454"/>
            <a:ext cx="4459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Book Antiqua" pitchFamily="18" charset="0"/>
              </a:rPr>
              <a:t>Papers published in </a:t>
            </a:r>
            <a:r>
              <a:rPr lang="en-US" sz="2400" b="1" i="1" dirty="0">
                <a:solidFill>
                  <a:srgbClr val="C00000"/>
                </a:solidFill>
                <a:latin typeface="Book Antiqua" pitchFamily="18" charset="0"/>
              </a:rPr>
              <a:t>ISI journal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74953" y="1035984"/>
            <a:ext cx="1087683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o-RO" dirty="0" smtClean="0"/>
              <a:t>C</a:t>
            </a:r>
            <a:r>
              <a:rPr lang="ro-RO" dirty="0"/>
              <a:t>. Movileanu, M. Mitu, V. Giurcan ,</a:t>
            </a:r>
            <a:r>
              <a:rPr lang="ro-RO" b="1" dirty="0"/>
              <a:t> </a:t>
            </a:r>
            <a:r>
              <a:rPr lang="ro-RO" dirty="0"/>
              <a:t>A state of the art on laminar burning velocities of H2-enriched n-C4H10-air mixtures, Energies, </a:t>
            </a:r>
            <a:r>
              <a:rPr lang="ro-RO" dirty="0" smtClean="0"/>
              <a:t>2023</a:t>
            </a:r>
            <a:r>
              <a:rPr lang="en-US" dirty="0" smtClean="0"/>
              <a:t>;</a:t>
            </a:r>
          </a:p>
          <a:p>
            <a:pPr marL="342900" indent="-342900">
              <a:buAutoNum type="arabicPeriod"/>
            </a:pPr>
            <a:r>
              <a:rPr lang="ro-RO" dirty="0" smtClean="0"/>
              <a:t>Razus</a:t>
            </a:r>
            <a:r>
              <a:rPr lang="ro-RO" dirty="0"/>
              <a:t>, D.; Movileanu, C.; Mitu; Giurcan, V., Expansion coefficients and propagation speeds of premixed n-butane-air flames, Energies, </a:t>
            </a:r>
            <a:r>
              <a:rPr lang="ro-RO" dirty="0" smtClean="0"/>
              <a:t>2023</a:t>
            </a:r>
            <a:r>
              <a:rPr lang="en-US" dirty="0" smtClean="0"/>
              <a:t>;</a:t>
            </a:r>
          </a:p>
          <a:p>
            <a:pPr marL="342900" indent="-342900">
              <a:buAutoNum type="arabicPeriod"/>
            </a:pPr>
            <a:r>
              <a:rPr lang="ro-RO" dirty="0" smtClean="0"/>
              <a:t>D</a:t>
            </a:r>
            <a:r>
              <a:rPr lang="ro-RO" dirty="0"/>
              <a:t>. Razus, M. Mitu, C. Movileanu, V. Giurcan, Calculated Adiabatic Flame Temperature - a Tool for Ascertaining the Minimum Inert Concentration of Fuel-Nitrous Oxide-Inert Gaseous Mixtures, Revue Roumaine de Chimie, 68(7-8), </a:t>
            </a:r>
            <a:r>
              <a:rPr lang="ro-RO" dirty="0" smtClean="0"/>
              <a:t>321-326</a:t>
            </a:r>
            <a:r>
              <a:rPr lang="en-US" dirty="0" smtClean="0"/>
              <a:t>, </a:t>
            </a:r>
            <a:r>
              <a:rPr lang="ro-RO" dirty="0" smtClean="0"/>
              <a:t>2023.</a:t>
            </a:r>
            <a:endParaRPr lang="en-US" dirty="0" smtClean="0"/>
          </a:p>
          <a:p>
            <a:endParaRPr lang="en-US" dirty="0" smtClean="0"/>
          </a:p>
          <a:p>
            <a:r>
              <a:rPr lang="en-US" sz="2400" b="1" i="1" dirty="0" smtClean="0">
                <a:solidFill>
                  <a:srgbClr val="C00000"/>
                </a:solidFill>
                <a:latin typeface="Book Antiqua" pitchFamily="18" charset="0"/>
              </a:rPr>
              <a:t>   </a:t>
            </a:r>
            <a:r>
              <a:rPr lang="en-US" sz="2400" b="1" i="1" dirty="0">
                <a:solidFill>
                  <a:srgbClr val="C00000"/>
                </a:solidFill>
                <a:latin typeface="Book Antiqua" pitchFamily="18" charset="0"/>
              </a:rPr>
              <a:t>Paper submitted to publication in ISI journal</a:t>
            </a:r>
          </a:p>
          <a:p>
            <a:endParaRPr lang="en-US" sz="24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en-US" dirty="0"/>
              <a:t>C. </a:t>
            </a:r>
            <a:r>
              <a:rPr lang="en-US" dirty="0" err="1"/>
              <a:t>Movileanu</a:t>
            </a:r>
            <a:r>
              <a:rPr lang="en-US" dirty="0"/>
              <a:t>, V. </a:t>
            </a:r>
            <a:r>
              <a:rPr lang="en-US" dirty="0" err="1"/>
              <a:t>Giurcan</a:t>
            </a:r>
            <a:r>
              <a:rPr lang="en-US" dirty="0"/>
              <a:t>, D. </a:t>
            </a:r>
            <a:r>
              <a:rPr lang="en-US" dirty="0" err="1" smtClean="0"/>
              <a:t>Razus</a:t>
            </a:r>
            <a:r>
              <a:rPr lang="en-US" dirty="0" smtClean="0"/>
              <a:t>, </a:t>
            </a:r>
            <a:r>
              <a:rPr lang="en-US" dirty="0"/>
              <a:t>A. M. </a:t>
            </a:r>
            <a:r>
              <a:rPr lang="en-US" dirty="0" err="1"/>
              <a:t>Musuc</a:t>
            </a:r>
            <a:r>
              <a:rPr lang="en-US" dirty="0"/>
              <a:t>, C. </a:t>
            </a:r>
            <a:r>
              <a:rPr lang="en-US" dirty="0" err="1"/>
              <a:t>Hornoiu</a:t>
            </a:r>
            <a:r>
              <a:rPr lang="en-US" dirty="0"/>
              <a:t>, P. </a:t>
            </a:r>
            <a:r>
              <a:rPr lang="en-US" dirty="0" err="1"/>
              <a:t>Chesler</a:t>
            </a:r>
            <a:r>
              <a:rPr lang="en-US" dirty="0"/>
              <a:t> , M. </a:t>
            </a:r>
            <a:r>
              <a:rPr lang="en-US" dirty="0" err="1"/>
              <a:t>Mitu</a:t>
            </a:r>
            <a:r>
              <a:rPr lang="en-US" dirty="0"/>
              <a:t>, </a:t>
            </a:r>
            <a:r>
              <a:rPr lang="en-US" dirty="0" smtClean="0"/>
              <a:t>Hydrogen </a:t>
            </a:r>
            <a:r>
              <a:rPr lang="en-US" dirty="0"/>
              <a:t>influence on confined explosion characteristics of hydrocarbon-air mixtures at sub-atmospheric </a:t>
            </a:r>
            <a:r>
              <a:rPr lang="en-US" dirty="0" smtClean="0"/>
              <a:t>pressures, </a:t>
            </a:r>
            <a:r>
              <a:rPr lang="en-US" dirty="0" smtClean="0"/>
              <a:t>International Journal of Hydrogen Energy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sz="2400" b="1" i="1" dirty="0" smtClean="0">
                <a:solidFill>
                  <a:srgbClr val="C00000"/>
                </a:solidFill>
                <a:latin typeface="Book Antiqua" pitchFamily="18" charset="0"/>
              </a:rPr>
              <a:t>   </a:t>
            </a:r>
            <a:r>
              <a:rPr lang="en-US" sz="2400" b="1" i="1" dirty="0">
                <a:solidFill>
                  <a:srgbClr val="C00000"/>
                </a:solidFill>
                <a:latin typeface="Book Antiqua" pitchFamily="18" charset="0"/>
                <a:cs typeface="Arial" panose="020B0604020202020204" pitchFamily="34" charset="0"/>
              </a:rPr>
              <a:t>Participation to international combustion schools</a:t>
            </a:r>
          </a:p>
          <a:p>
            <a:endParaRPr lang="en-US" sz="24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en-US" dirty="0" smtClean="0"/>
              <a:t>1. </a:t>
            </a:r>
            <a:r>
              <a:rPr lang="ro-RO" dirty="0" smtClean="0"/>
              <a:t>FLOW </a:t>
            </a:r>
            <a:r>
              <a:rPr lang="ro-RO" dirty="0"/>
              <a:t>Summer School on “Advancements in assessment of high temperature flows”, Stockholm, Suedia, 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ro-RO" dirty="0" smtClean="0"/>
              <a:t>CoEC </a:t>
            </a:r>
            <a:r>
              <a:rPr lang="ro-RO" dirty="0"/>
              <a:t>Combustion Autumn School 2023, Burgas, Bulgaria.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0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025A56E-94C7-4625-ACCA-CA2861D3FE4A}"/>
              </a:ext>
            </a:extLst>
          </p:cNvPr>
          <p:cNvGrpSpPr/>
          <p:nvPr/>
        </p:nvGrpSpPr>
        <p:grpSpPr>
          <a:xfrm>
            <a:off x="143118" y="3499"/>
            <a:ext cx="11314432" cy="6089717"/>
            <a:chOff x="-126366" y="-143966"/>
            <a:chExt cx="5645379" cy="60897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000364E4-7AEB-4549-B44D-B8A8EDAB11D2}"/>
                </a:ext>
              </a:extLst>
            </p:cNvPr>
            <p:cNvSpPr txBox="1"/>
            <p:nvPr/>
          </p:nvSpPr>
          <p:spPr>
            <a:xfrm>
              <a:off x="-126366" y="-143966"/>
              <a:ext cx="9735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solidFill>
                    <a:schemeClr val="accent6">
                      <a:lumMod val="75000"/>
                    </a:schemeClr>
                  </a:solidFill>
                  <a:latin typeface="Bookman Old Style" pitchFamily="18" charset="0"/>
                </a:rPr>
                <a:t>Ob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Bookman Old Style" pitchFamily="18" charset="0"/>
                </a:rPr>
                <a:t>iective</a:t>
              </a:r>
              <a:endParaRPr lang="x-none" sz="2800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8C8E7E8-9760-354B-BFEE-DFBB17220AF5}"/>
                </a:ext>
              </a:extLst>
            </p:cNvPr>
            <p:cNvSpPr txBox="1"/>
            <p:nvPr/>
          </p:nvSpPr>
          <p:spPr>
            <a:xfrm>
              <a:off x="-43683" y="365634"/>
              <a:ext cx="5562696" cy="5580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GB" sz="2000" b="1" dirty="0" err="1">
                  <a:latin typeface="Bookman Old Style" pitchFamily="18" charset="0"/>
                </a:rPr>
                <a:t>Obiectivul</a:t>
              </a:r>
              <a:r>
                <a:rPr lang="en-GB" sz="2000" b="1" dirty="0">
                  <a:latin typeface="Bookman Old Style" pitchFamily="18" charset="0"/>
                </a:rPr>
                <a:t> principal</a:t>
              </a:r>
              <a:r>
                <a:rPr lang="en-GB" sz="2000" dirty="0">
                  <a:latin typeface="Bookman Old Style" pitchFamily="18" charset="0"/>
                </a:rPr>
                <a:t>: </a:t>
              </a:r>
              <a:r>
                <a:rPr lang="en-US" sz="2000" dirty="0" err="1">
                  <a:latin typeface="Bookman Old Style" pitchFamily="18" charset="0"/>
                </a:rPr>
                <a:t>investigarea</a:t>
              </a:r>
              <a:r>
                <a:rPr lang="en-US" sz="2000" dirty="0">
                  <a:latin typeface="Bookman Old Style" pitchFamily="18" charset="0"/>
                </a:rPr>
                <a:t> </a:t>
              </a:r>
              <a:r>
                <a:rPr lang="en-US" sz="2000" dirty="0" err="1">
                  <a:latin typeface="Bookman Old Style" pitchFamily="18" charset="0"/>
                </a:rPr>
                <a:t>experimentala</a:t>
              </a:r>
              <a:r>
                <a:rPr lang="en-US" sz="2000" dirty="0">
                  <a:latin typeface="Bookman Old Style" pitchFamily="18" charset="0"/>
                </a:rPr>
                <a:t> a </a:t>
              </a:r>
              <a:r>
                <a:rPr lang="en-US" sz="2000" dirty="0" err="1">
                  <a:latin typeface="Bookman Old Style" pitchFamily="18" charset="0"/>
                </a:rPr>
                <a:t>influentei</a:t>
              </a:r>
              <a:r>
                <a:rPr lang="en-US" sz="2000" dirty="0">
                  <a:latin typeface="Bookman Old Style" pitchFamily="18" charset="0"/>
                </a:rPr>
                <a:t> </a:t>
              </a:r>
              <a:r>
                <a:rPr lang="en-US" sz="2000" dirty="0" err="1" smtClean="0">
                  <a:latin typeface="Bookman Old Style" pitchFamily="18" charset="0"/>
                </a:rPr>
                <a:t>adaosului</a:t>
              </a:r>
              <a:r>
                <a:rPr lang="en-US" sz="2000" dirty="0" smtClean="0">
                  <a:latin typeface="Bookman Old Style" pitchFamily="18" charset="0"/>
                </a:rPr>
                <a:t> </a:t>
              </a:r>
              <a:r>
                <a:rPr lang="en-US" sz="2000" dirty="0">
                  <a:latin typeface="Bookman Old Style" pitchFamily="18" charset="0"/>
                </a:rPr>
                <a:t>de </a:t>
              </a:r>
              <a:r>
                <a:rPr lang="en-US" sz="2000" dirty="0" err="1">
                  <a:latin typeface="Bookman Old Style" pitchFamily="18" charset="0"/>
                </a:rPr>
                <a:t>hidrogen</a:t>
              </a:r>
              <a:r>
                <a:rPr lang="en-US" sz="2000" dirty="0">
                  <a:latin typeface="Bookman Old Style" pitchFamily="18" charset="0"/>
                </a:rPr>
                <a:t> </a:t>
              </a:r>
              <a:r>
                <a:rPr lang="en-US" sz="2000" dirty="0" err="1">
                  <a:latin typeface="Bookman Old Style" pitchFamily="18" charset="0"/>
                </a:rPr>
                <a:t>asupara</a:t>
              </a:r>
              <a:r>
                <a:rPr lang="en-US" sz="2000" dirty="0">
                  <a:latin typeface="Bookman Old Style" pitchFamily="18" charset="0"/>
                </a:rPr>
                <a:t> </a:t>
              </a:r>
              <a:r>
                <a:rPr lang="en-US" sz="2000" dirty="0" err="1">
                  <a:latin typeface="Bookman Old Style" pitchFamily="18" charset="0"/>
                </a:rPr>
                <a:t>parametrilor</a:t>
              </a:r>
              <a:r>
                <a:rPr lang="en-US" sz="2000" dirty="0">
                  <a:latin typeface="Bookman Old Style" pitchFamily="18" charset="0"/>
                </a:rPr>
                <a:t> de </a:t>
              </a:r>
              <a:r>
                <a:rPr lang="en-US" sz="2000" dirty="0" err="1">
                  <a:latin typeface="Bookman Old Style" pitchFamily="18" charset="0"/>
                </a:rPr>
                <a:t>inflamabilitate</a:t>
              </a:r>
              <a:r>
                <a:rPr lang="en-GB" sz="2000" dirty="0">
                  <a:latin typeface="Bookman Old Style" pitchFamily="18" charset="0"/>
                </a:rPr>
                <a:t> </a:t>
              </a:r>
              <a:r>
                <a:rPr lang="en-GB" sz="2000" dirty="0" err="1">
                  <a:latin typeface="Bookman Old Style" pitchFamily="18" charset="0"/>
                </a:rPr>
                <a:t>ai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amestecurilor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explozive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combustibil-aer</a:t>
              </a:r>
              <a:r>
                <a:rPr lang="en-GB" sz="2000" dirty="0">
                  <a:latin typeface="Bookman Old Style" pitchFamily="18" charset="0"/>
                </a:rPr>
                <a:t>:</a:t>
              </a:r>
            </a:p>
            <a:p>
              <a:pPr marL="285750" indent="-285750" algn="just">
                <a:lnSpc>
                  <a:spcPct val="150000"/>
                </a:lnSpc>
                <a:buFontTx/>
                <a:buChar char="-"/>
              </a:pPr>
              <a:r>
                <a:rPr lang="en-GB" sz="2000" dirty="0" err="1">
                  <a:latin typeface="Bookman Old Style" pitchFamily="18" charset="0"/>
                </a:rPr>
                <a:t>Parametri</a:t>
              </a:r>
              <a:r>
                <a:rPr lang="en-GB" sz="2000" dirty="0">
                  <a:latin typeface="Bookman Old Style" pitchFamily="18" charset="0"/>
                </a:rPr>
                <a:t> de </a:t>
              </a:r>
              <a:r>
                <a:rPr lang="en-GB" sz="2000" dirty="0" err="1">
                  <a:latin typeface="Bookman Old Style" pitchFamily="18" charset="0"/>
                </a:rPr>
                <a:t>initiere</a:t>
              </a:r>
              <a:r>
                <a:rPr lang="en-GB" sz="2000" dirty="0">
                  <a:latin typeface="Bookman Old Style" pitchFamily="18" charset="0"/>
                </a:rPr>
                <a:t>: </a:t>
              </a:r>
              <a:r>
                <a:rPr lang="en-GB" sz="2000" dirty="0" err="1">
                  <a:latin typeface="Bookman Old Style" pitchFamily="18" charset="0"/>
                </a:rPr>
                <a:t>distanta</a:t>
              </a:r>
              <a:r>
                <a:rPr lang="en-GB" sz="2000" dirty="0">
                  <a:latin typeface="Bookman Old Style" pitchFamily="18" charset="0"/>
                </a:rPr>
                <a:t> de </a:t>
              </a:r>
              <a:r>
                <a:rPr lang="en-GB" sz="2000" dirty="0" err="1">
                  <a:latin typeface="Bookman Old Style" pitchFamily="18" charset="0"/>
                </a:rPr>
                <a:t>stingere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dintre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doua</a:t>
              </a:r>
              <a:r>
                <a:rPr lang="en-GB" sz="2000" dirty="0">
                  <a:latin typeface="Bookman Old Style" pitchFamily="18" charset="0"/>
                </a:rPr>
                <a:t> plane </a:t>
              </a:r>
              <a:r>
                <a:rPr lang="en-GB" sz="2000" dirty="0" err="1">
                  <a:latin typeface="Bookman Old Style" pitchFamily="18" charset="0"/>
                </a:rPr>
                <a:t>paralele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si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energia</a:t>
              </a:r>
              <a:r>
                <a:rPr lang="en-GB" sz="2000" dirty="0">
                  <a:latin typeface="Bookman Old Style" pitchFamily="18" charset="0"/>
                </a:rPr>
                <a:t> minima de </a:t>
              </a:r>
              <a:r>
                <a:rPr lang="en-GB" sz="2000" dirty="0" err="1">
                  <a:latin typeface="Bookman Old Style" pitchFamily="18" charset="0"/>
                </a:rPr>
                <a:t>initiere</a:t>
              </a:r>
              <a:endParaRPr lang="en-GB" sz="2000" dirty="0">
                <a:latin typeface="Bookman Old Style" pitchFamily="18" charset="0"/>
              </a:endParaRPr>
            </a:p>
            <a:p>
              <a:pPr marL="285750" indent="-285750" algn="just">
                <a:lnSpc>
                  <a:spcPct val="150000"/>
                </a:lnSpc>
                <a:buFontTx/>
                <a:buChar char="-"/>
              </a:pPr>
              <a:r>
                <a:rPr lang="en-GB" sz="2000" dirty="0" err="1">
                  <a:latin typeface="Bookman Old Style" pitchFamily="18" charset="0"/>
                </a:rPr>
                <a:t>Parametri</a:t>
              </a:r>
              <a:r>
                <a:rPr lang="en-GB" sz="2000" dirty="0">
                  <a:latin typeface="Bookman Old Style" pitchFamily="18" charset="0"/>
                </a:rPr>
                <a:t> de </a:t>
              </a:r>
              <a:r>
                <a:rPr lang="en-GB" sz="2000" dirty="0" err="1">
                  <a:latin typeface="Bookman Old Style" pitchFamily="18" charset="0"/>
                </a:rPr>
                <a:t>propagare</a:t>
              </a:r>
              <a:r>
                <a:rPr lang="en-GB" sz="2000" dirty="0">
                  <a:latin typeface="Bookman Old Style" pitchFamily="18" charset="0"/>
                </a:rPr>
                <a:t>: </a:t>
              </a:r>
              <a:r>
                <a:rPr lang="en-GB" sz="2000" dirty="0" err="1">
                  <a:latin typeface="Bookman Old Style" pitchFamily="18" charset="0"/>
                </a:rPr>
                <a:t>viteza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normala</a:t>
              </a:r>
              <a:r>
                <a:rPr lang="en-GB" sz="2000" dirty="0">
                  <a:latin typeface="Bookman Old Style" pitchFamily="18" charset="0"/>
                </a:rPr>
                <a:t> de </a:t>
              </a:r>
              <a:r>
                <a:rPr lang="en-GB" sz="2000" dirty="0" err="1">
                  <a:latin typeface="Bookman Old Style" pitchFamily="18" charset="0"/>
                </a:rPr>
                <a:t>combustie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si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viteza</a:t>
              </a:r>
              <a:r>
                <a:rPr lang="en-GB" sz="2000" dirty="0">
                  <a:latin typeface="Bookman Old Style" pitchFamily="18" charset="0"/>
                </a:rPr>
                <a:t> de </a:t>
              </a:r>
              <a:r>
                <a:rPr lang="en-GB" sz="2000" dirty="0" err="1">
                  <a:latin typeface="Bookman Old Style" pitchFamily="18" charset="0"/>
                </a:rPr>
                <a:t>propagare</a:t>
              </a:r>
              <a:r>
                <a:rPr lang="en-GB" sz="2000" dirty="0">
                  <a:latin typeface="Bookman Old Style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GB" sz="2000" dirty="0" err="1">
                  <a:latin typeface="Bookman Old Style" pitchFamily="18" charset="0"/>
                </a:rPr>
                <a:t>Modelarea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chimica</a:t>
              </a:r>
              <a:r>
                <a:rPr lang="en-GB" sz="2000" dirty="0">
                  <a:latin typeface="Bookman Old Style" pitchFamily="18" charset="0"/>
                </a:rPr>
                <a:t> a </a:t>
              </a:r>
              <a:r>
                <a:rPr lang="en-GB" sz="2000" dirty="0" err="1">
                  <a:latin typeface="Bookman Old Style" pitchFamily="18" charset="0"/>
                </a:rPr>
                <a:t>propagarii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flacarii</a:t>
              </a:r>
              <a:r>
                <a:rPr lang="en-GB" sz="2000" dirty="0">
                  <a:latin typeface="Bookman Old Style" pitchFamily="18" charset="0"/>
                </a:rPr>
                <a:t> in </a:t>
              </a:r>
              <a:r>
                <a:rPr lang="en-GB" sz="2000" dirty="0" err="1">
                  <a:latin typeface="Bookman Old Style" pitchFamily="18" charset="0"/>
                </a:rPr>
                <a:t>amestecuri</a:t>
              </a:r>
              <a:r>
                <a:rPr lang="en-GB" sz="2000" dirty="0">
                  <a:latin typeface="Bookman Old Style" pitchFamily="18" charset="0"/>
                </a:rPr>
                <a:t> reactive </a:t>
              </a:r>
              <a:r>
                <a:rPr lang="en-GB" sz="2000" dirty="0" err="1">
                  <a:latin typeface="Bookman Old Style" pitchFamily="18" charset="0"/>
                </a:rPr>
                <a:t>ofera</a:t>
              </a:r>
              <a:r>
                <a:rPr lang="en-GB" sz="2000" dirty="0">
                  <a:latin typeface="Bookman Old Style" pitchFamily="18" charset="0"/>
                </a:rPr>
                <a:t>, in plus, profile de </a:t>
              </a:r>
              <a:r>
                <a:rPr lang="en-GB" sz="2000" dirty="0" err="1">
                  <a:latin typeface="Bookman Old Style" pitchFamily="18" charset="0"/>
                </a:rPr>
                <a:t>temperatura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si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specii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chimice</a:t>
              </a:r>
              <a:r>
                <a:rPr lang="en-GB" sz="2000" dirty="0">
                  <a:latin typeface="Bookman Old Style" pitchFamily="18" charset="0"/>
                </a:rPr>
                <a:t> in </a:t>
              </a:r>
              <a:r>
                <a:rPr lang="en-GB" sz="2000" dirty="0" err="1">
                  <a:latin typeface="Bookman Old Style" pitchFamily="18" charset="0"/>
                </a:rPr>
                <a:t>flacara</a:t>
              </a:r>
              <a:r>
                <a:rPr lang="en-GB" sz="2000" dirty="0">
                  <a:latin typeface="Bookman Old Style" pitchFamily="18" charset="0"/>
                </a:rPr>
                <a:t>, </a:t>
              </a:r>
              <a:r>
                <a:rPr lang="en-GB" sz="2000" dirty="0" err="1">
                  <a:latin typeface="Bookman Old Style" pitchFamily="18" charset="0"/>
                </a:rPr>
                <a:t>viteze</a:t>
              </a:r>
              <a:r>
                <a:rPr lang="en-GB" sz="2000" dirty="0">
                  <a:latin typeface="Bookman Old Style" pitchFamily="18" charset="0"/>
                </a:rPr>
                <a:t> de </a:t>
              </a:r>
              <a:r>
                <a:rPr lang="en-GB" sz="2000" dirty="0" err="1">
                  <a:latin typeface="Bookman Old Style" pitchFamily="18" charset="0"/>
                </a:rPr>
                <a:t>eliberare</a:t>
              </a:r>
              <a:r>
                <a:rPr lang="en-GB" sz="2000" dirty="0">
                  <a:latin typeface="Bookman Old Style" pitchFamily="18" charset="0"/>
                </a:rPr>
                <a:t> a </a:t>
              </a:r>
              <a:r>
                <a:rPr lang="en-GB" sz="2000" dirty="0" err="1">
                  <a:latin typeface="Bookman Old Style" pitchFamily="18" charset="0"/>
                </a:rPr>
                <a:t>caldurii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si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grosimi</a:t>
              </a:r>
              <a:r>
                <a:rPr lang="en-GB" sz="2000" dirty="0">
                  <a:latin typeface="Bookman Old Style" pitchFamily="18" charset="0"/>
                </a:rPr>
                <a:t> de front de </a:t>
              </a:r>
              <a:r>
                <a:rPr lang="en-GB" sz="2000" dirty="0" err="1">
                  <a:latin typeface="Bookman Old Style" pitchFamily="18" charset="0"/>
                </a:rPr>
                <a:t>flacara</a:t>
              </a:r>
              <a:r>
                <a:rPr lang="en-GB" sz="2000" dirty="0">
                  <a:latin typeface="Bookman Old Style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GB" sz="2000" dirty="0" err="1">
                  <a:latin typeface="Bookman Old Style" pitchFamily="18" charset="0"/>
                </a:rPr>
                <a:t>Studiile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vor</a:t>
              </a:r>
              <a:r>
                <a:rPr lang="en-GB" sz="2000" dirty="0">
                  <a:latin typeface="Bookman Old Style" pitchFamily="18" charset="0"/>
                </a:rPr>
                <a:t> fi </a:t>
              </a:r>
              <a:r>
                <a:rPr lang="en-GB" sz="2000" dirty="0" err="1">
                  <a:latin typeface="Bookman Old Style" pitchFamily="18" charset="0"/>
                </a:rPr>
                <a:t>realizate</a:t>
              </a:r>
              <a:r>
                <a:rPr lang="en-GB" sz="2000" dirty="0">
                  <a:latin typeface="Bookman Old Style" pitchFamily="18" charset="0"/>
                </a:rPr>
                <a:t> cu LPG </a:t>
              </a:r>
              <a:r>
                <a:rPr lang="en-GB" sz="2000" dirty="0" err="1">
                  <a:latin typeface="Bookman Old Style" pitchFamily="18" charset="0"/>
                </a:rPr>
                <a:t>avand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compozitia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regasita</a:t>
              </a:r>
              <a:r>
                <a:rPr lang="en-GB" sz="2000" dirty="0">
                  <a:latin typeface="Bookman Old Style" pitchFamily="18" charset="0"/>
                </a:rPr>
                <a:t> in Romania (</a:t>
              </a:r>
              <a:r>
                <a:rPr lang="en-GB" sz="2000" dirty="0" err="1">
                  <a:latin typeface="Bookman Old Style" pitchFamily="18" charset="0"/>
                </a:rPr>
                <a:t>amestec</a:t>
              </a:r>
              <a:r>
                <a:rPr lang="en-GB" sz="2000" dirty="0">
                  <a:latin typeface="Bookman Old Style" pitchFamily="18" charset="0"/>
                </a:rPr>
                <a:t> de </a:t>
              </a:r>
              <a:r>
                <a:rPr lang="en-GB" sz="2000" dirty="0" err="1">
                  <a:latin typeface="Bookman Old Style" pitchFamily="18" charset="0"/>
                </a:rPr>
                <a:t>propan</a:t>
              </a:r>
              <a:r>
                <a:rPr lang="en-GB" sz="2000" dirty="0">
                  <a:latin typeface="Bookman Old Style" pitchFamily="18" charset="0"/>
                </a:rPr>
                <a:t>, n-</a:t>
              </a:r>
              <a:r>
                <a:rPr lang="en-GB" sz="2000" dirty="0" err="1">
                  <a:latin typeface="Bookman Old Style" pitchFamily="18" charset="0"/>
                </a:rPr>
                <a:t>butan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si</a:t>
              </a:r>
              <a:r>
                <a:rPr lang="en-GB" sz="2000" dirty="0">
                  <a:latin typeface="Bookman Old Style" pitchFamily="18" charset="0"/>
                </a:rPr>
                <a:t> i-</a:t>
              </a:r>
              <a:r>
                <a:rPr lang="en-GB" sz="2000" dirty="0" err="1">
                  <a:latin typeface="Bookman Old Style" pitchFamily="18" charset="0"/>
                </a:rPr>
                <a:t>butan</a:t>
              </a:r>
              <a:r>
                <a:rPr lang="en-GB" sz="2000" dirty="0">
                  <a:latin typeface="Bookman Old Style" pitchFamily="18" charset="0"/>
                </a:rPr>
                <a:t>) cu </a:t>
              </a:r>
              <a:r>
                <a:rPr lang="en-GB" sz="2000" dirty="0" err="1">
                  <a:latin typeface="Bookman Old Style" pitchFamily="18" charset="0"/>
                </a:rPr>
                <a:t>aer</a:t>
              </a:r>
              <a:r>
                <a:rPr lang="en-GB" sz="2000" dirty="0">
                  <a:latin typeface="Bookman Old Style" pitchFamily="18" charset="0"/>
                </a:rPr>
                <a:t> cu </a:t>
              </a:r>
              <a:r>
                <a:rPr lang="en-GB" sz="2000" dirty="0" err="1">
                  <a:latin typeface="Bookman Old Style" pitchFamily="18" charset="0"/>
                </a:rPr>
                <a:t>diferite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rapoarte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combustibil</a:t>
              </a:r>
              <a:r>
                <a:rPr lang="en-GB" sz="2000" dirty="0">
                  <a:latin typeface="Bookman Old Style" pitchFamily="18" charset="0"/>
                </a:rPr>
                <a:t>/</a:t>
              </a:r>
              <a:r>
                <a:rPr lang="en-GB" sz="2000" dirty="0" err="1">
                  <a:latin typeface="Bookman Old Style" pitchFamily="18" charset="0"/>
                </a:rPr>
                <a:t>oxigen</a:t>
              </a:r>
              <a:r>
                <a:rPr lang="en-GB" sz="2000" dirty="0">
                  <a:latin typeface="Bookman Old Style" pitchFamily="18" charset="0"/>
                </a:rPr>
                <a:t> in </a:t>
              </a:r>
              <a:r>
                <a:rPr lang="en-GB" sz="2000" dirty="0" err="1">
                  <a:latin typeface="Bookman Old Style" pitchFamily="18" charset="0"/>
                </a:rPr>
                <a:t>interiorul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domeniului</a:t>
              </a:r>
              <a:r>
                <a:rPr lang="en-GB" sz="2000" dirty="0">
                  <a:latin typeface="Bookman Old Style" pitchFamily="18" charset="0"/>
                </a:rPr>
                <a:t> de </a:t>
              </a:r>
              <a:r>
                <a:rPr lang="en-GB" sz="2000" dirty="0" err="1">
                  <a:latin typeface="Bookman Old Style" pitchFamily="18" charset="0"/>
                </a:rPr>
                <a:t>inflamabilitate</a:t>
              </a:r>
              <a:r>
                <a:rPr lang="en-GB" sz="2000" dirty="0">
                  <a:latin typeface="Bookman Old Style" pitchFamily="18" charset="0"/>
                </a:rPr>
                <a:t> la </a:t>
              </a:r>
              <a:r>
                <a:rPr lang="en-GB" sz="2000" dirty="0" err="1">
                  <a:latin typeface="Bookman Old Style" pitchFamily="18" charset="0"/>
                </a:rPr>
                <a:t>presiuni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initiale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intre</a:t>
              </a:r>
              <a:r>
                <a:rPr lang="en-GB" sz="2000" dirty="0">
                  <a:latin typeface="Bookman Old Style" pitchFamily="18" charset="0"/>
                </a:rPr>
                <a:t> 0.5 </a:t>
              </a:r>
              <a:r>
                <a:rPr lang="en-GB" sz="2000" dirty="0" err="1">
                  <a:latin typeface="Bookman Old Style" pitchFamily="18" charset="0"/>
                </a:rPr>
                <a:t>si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smtClean="0">
                  <a:latin typeface="Bookman Old Style" pitchFamily="18" charset="0"/>
                </a:rPr>
                <a:t>2 </a:t>
              </a:r>
              <a:r>
                <a:rPr lang="en-GB" sz="2000" dirty="0">
                  <a:latin typeface="Bookman Old Style" pitchFamily="18" charset="0"/>
                </a:rPr>
                <a:t>bar, </a:t>
              </a:r>
              <a:r>
                <a:rPr lang="en-GB" sz="2000" dirty="0" err="1">
                  <a:latin typeface="Bookman Old Style" pitchFamily="18" charset="0"/>
                </a:rPr>
                <a:t>temperatura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initiala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ambianta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si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diferite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procente</a:t>
              </a:r>
              <a:r>
                <a:rPr lang="en-GB" sz="2000" dirty="0">
                  <a:latin typeface="Bookman Old Style" pitchFamily="18" charset="0"/>
                </a:rPr>
                <a:t> de </a:t>
              </a:r>
              <a:r>
                <a:rPr lang="en-GB" sz="2000" dirty="0" err="1">
                  <a:latin typeface="Bookman Old Style" pitchFamily="18" charset="0"/>
                </a:rPr>
                <a:t>hidrogen</a:t>
              </a:r>
              <a:r>
                <a:rPr lang="en-GB" sz="2000" dirty="0">
                  <a:latin typeface="Bookman Old Style" pitchFamily="18" charset="0"/>
                </a:rPr>
                <a:t> </a:t>
              </a:r>
              <a:r>
                <a:rPr lang="en-GB" sz="2000" dirty="0" err="1">
                  <a:latin typeface="Bookman Old Style" pitchFamily="18" charset="0"/>
                </a:rPr>
                <a:t>intre</a:t>
              </a:r>
              <a:r>
                <a:rPr lang="en-GB" sz="2000" dirty="0">
                  <a:latin typeface="Bookman Old Style" pitchFamily="18" charset="0"/>
                </a:rPr>
                <a:t> 5 </a:t>
              </a:r>
              <a:r>
                <a:rPr lang="en-GB" sz="2000" dirty="0" err="1">
                  <a:latin typeface="Bookman Old Style" pitchFamily="18" charset="0"/>
                </a:rPr>
                <a:t>si</a:t>
              </a:r>
              <a:r>
                <a:rPr lang="en-GB" sz="2000" dirty="0">
                  <a:latin typeface="Bookman Old Style" pitchFamily="18" charset="0"/>
                </a:rPr>
                <a:t> 15%.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11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B3878C-2198-4F1B-8594-822D68A2E62B}"/>
              </a:ext>
            </a:extLst>
          </p:cNvPr>
          <p:cNvSpPr txBox="1"/>
          <p:nvPr/>
        </p:nvSpPr>
        <p:spPr>
          <a:xfrm>
            <a:off x="113489" y="659778"/>
            <a:ext cx="1196502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O1. </a:t>
            </a:r>
            <a:r>
              <a:rPr lang="it-IT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Masuratori</a:t>
            </a:r>
            <a:r>
              <a:rPr lang="it-IT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experimentale</a:t>
            </a:r>
            <a:r>
              <a:rPr lang="it-IT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si </a:t>
            </a:r>
            <a:r>
              <a:rPr lang="it-IT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calcule</a:t>
            </a:r>
            <a:r>
              <a:rPr lang="it-IT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ale</a:t>
            </a:r>
            <a:r>
              <a:rPr lang="it-IT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parametrilor</a:t>
            </a:r>
            <a:r>
              <a:rPr lang="it-IT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de </a:t>
            </a:r>
            <a:r>
              <a:rPr lang="it-IT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inflamabilitate</a:t>
            </a:r>
            <a:r>
              <a:rPr lang="it-IT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pentru</a:t>
            </a:r>
            <a:r>
              <a:rPr lang="it-IT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amestecuri</a:t>
            </a:r>
            <a:r>
              <a:rPr lang="it-IT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hidrocarbura-aer</a:t>
            </a:r>
            <a:r>
              <a:rPr lang="it-IT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la </a:t>
            </a:r>
            <a:r>
              <a:rPr lang="it-IT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diferite</a:t>
            </a:r>
            <a:r>
              <a:rPr lang="it-IT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presiuni</a:t>
            </a:r>
            <a:r>
              <a:rPr lang="it-IT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si </a:t>
            </a:r>
            <a:r>
              <a:rPr lang="it-IT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concentratii</a:t>
            </a:r>
            <a:r>
              <a:rPr lang="it-IT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initiale</a:t>
            </a:r>
            <a:r>
              <a:rPr lang="it-IT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si la temperatura </a:t>
            </a:r>
            <a:r>
              <a:rPr lang="it-IT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initiala</a:t>
            </a:r>
            <a:r>
              <a:rPr lang="it-IT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ambianta</a:t>
            </a:r>
            <a:endParaRPr lang="it-IT" sz="2000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2000" dirty="0">
              <a:latin typeface="Book Antiqua" panose="02040602050305030304" pitchFamily="18" charset="0"/>
            </a:endParaRPr>
          </a:p>
          <a:p>
            <a:pPr marL="573087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Book Antiqua" panose="02040602050305030304" pitchFamily="18" charset="0"/>
              </a:rPr>
              <a:t> </a:t>
            </a:r>
            <a:r>
              <a:rPr lang="en-GB" sz="2000" dirty="0" err="1">
                <a:latin typeface="Book Antiqua" panose="02040602050305030304" pitchFamily="18" charset="0"/>
              </a:rPr>
              <a:t>Determinarea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coeficientilor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legii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cubice</a:t>
            </a:r>
            <a:r>
              <a:rPr lang="en-GB" sz="2000" dirty="0">
                <a:latin typeface="Book Antiqua" panose="02040602050305030304" pitchFamily="18" charset="0"/>
              </a:rPr>
              <a:t> din </a:t>
            </a:r>
            <a:r>
              <a:rPr lang="en-GB" sz="2000" dirty="0" err="1">
                <a:latin typeface="Book Antiqua" panose="02040602050305030304" pitchFamily="18" charset="0"/>
              </a:rPr>
              <a:t>inregistrarile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presiune-timp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pentru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explozii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hidrocarbura-aer</a:t>
            </a:r>
            <a:r>
              <a:rPr lang="en-GB" sz="2000" dirty="0">
                <a:latin typeface="Book Antiqua" panose="02040602050305030304" pitchFamily="18" charset="0"/>
              </a:rPr>
              <a:t> la </a:t>
            </a:r>
            <a:r>
              <a:rPr lang="en-GB" sz="2000" dirty="0" err="1">
                <a:latin typeface="Book Antiqua" panose="02040602050305030304" pitchFamily="18" charset="0"/>
              </a:rPr>
              <a:t>diferite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presiuni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inițiale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și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concentratii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initiale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si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calculul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vitezelor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normale</a:t>
            </a:r>
            <a:r>
              <a:rPr lang="en-GB" sz="2000" dirty="0">
                <a:latin typeface="Book Antiqua" panose="02040602050305030304" pitchFamily="18" charset="0"/>
              </a:rPr>
              <a:t> de </a:t>
            </a:r>
            <a:r>
              <a:rPr lang="en-GB" sz="2000" dirty="0" err="1" smtClean="0">
                <a:latin typeface="Book Antiqua" panose="02040602050305030304" pitchFamily="18" charset="0"/>
              </a:rPr>
              <a:t>combustie</a:t>
            </a:r>
            <a:r>
              <a:rPr lang="en-GB" sz="2000" dirty="0" smtClean="0">
                <a:latin typeface="Book Antiqua" panose="02040602050305030304" pitchFamily="18" charset="0"/>
              </a:rPr>
              <a:t>. </a:t>
            </a:r>
            <a:endParaRPr lang="en-GB" sz="2000" dirty="0">
              <a:latin typeface="Book Antiqua" panose="02040602050305030304" pitchFamily="18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it-IT" sz="2000" dirty="0" err="1">
                <a:latin typeface="Book Antiqua" panose="02040602050305030304" pitchFamily="18" charset="0"/>
              </a:rPr>
              <a:t>Masuratori</a:t>
            </a:r>
            <a:r>
              <a:rPr lang="it-IT" sz="2000" dirty="0">
                <a:latin typeface="Book Antiqua" panose="02040602050305030304" pitchFamily="18" charset="0"/>
              </a:rPr>
              <a:t> </a:t>
            </a:r>
            <a:r>
              <a:rPr lang="it-IT" sz="2000" dirty="0" err="1">
                <a:latin typeface="Book Antiqua" panose="02040602050305030304" pitchFamily="18" charset="0"/>
              </a:rPr>
              <a:t>ale</a:t>
            </a:r>
            <a:r>
              <a:rPr lang="it-IT" sz="2000" dirty="0">
                <a:latin typeface="Book Antiqua" panose="02040602050305030304" pitchFamily="18" charset="0"/>
              </a:rPr>
              <a:t> </a:t>
            </a:r>
            <a:r>
              <a:rPr lang="it-IT" sz="2000" dirty="0" err="1">
                <a:latin typeface="Book Antiqua" panose="02040602050305030304" pitchFamily="18" charset="0"/>
              </a:rPr>
              <a:t>conditiilor</a:t>
            </a:r>
            <a:r>
              <a:rPr lang="it-IT" sz="2000" dirty="0">
                <a:latin typeface="Book Antiqua" panose="02040602050305030304" pitchFamily="18" charset="0"/>
              </a:rPr>
              <a:t> </a:t>
            </a:r>
            <a:r>
              <a:rPr lang="it-IT" sz="2000" dirty="0" err="1">
                <a:latin typeface="Book Antiqua" panose="02040602050305030304" pitchFamily="18" charset="0"/>
              </a:rPr>
              <a:t>critice</a:t>
            </a:r>
            <a:r>
              <a:rPr lang="it-IT" sz="2000" dirty="0">
                <a:latin typeface="Book Antiqua" panose="02040602050305030304" pitchFamily="18" charset="0"/>
              </a:rPr>
              <a:t> de </a:t>
            </a:r>
            <a:r>
              <a:rPr lang="pt-BR" sz="2000" dirty="0">
                <a:latin typeface="Book Antiqua" panose="02040602050305030304" pitchFamily="18" charset="0"/>
              </a:rPr>
              <a:t>aprindere a amestecurilor hidrocarbura-aer cu </a:t>
            </a:r>
            <a:r>
              <a:rPr lang="en-GB" sz="2000" dirty="0" err="1">
                <a:latin typeface="Book Antiqua" panose="02040602050305030304" pitchFamily="18" charset="0"/>
              </a:rPr>
              <a:t>ajutorul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scanteilor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electrice</a:t>
            </a:r>
            <a:r>
              <a:rPr lang="en-GB" sz="2000" dirty="0">
                <a:latin typeface="Book Antiqua" panose="02040602050305030304" pitchFamily="18" charset="0"/>
              </a:rPr>
              <a:t> de </a:t>
            </a:r>
            <a:r>
              <a:rPr lang="en-GB" sz="2000" dirty="0" err="1">
                <a:latin typeface="Book Antiqua" panose="02040602050305030304" pitchFamily="18" charset="0"/>
              </a:rPr>
              <a:t>inalta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tensiune</a:t>
            </a:r>
            <a:r>
              <a:rPr lang="en-GB" sz="2000" dirty="0">
                <a:latin typeface="Book Antiqua" panose="02040602050305030304" pitchFamily="18" charset="0"/>
              </a:rPr>
              <a:t> (</a:t>
            </a:r>
            <a:r>
              <a:rPr lang="en-GB" sz="2000" dirty="0" err="1">
                <a:latin typeface="Book Antiqua" panose="02040602050305030304" pitchFamily="18" charset="0"/>
              </a:rPr>
              <a:t>distante</a:t>
            </a:r>
            <a:r>
              <a:rPr lang="en-GB" sz="2000" dirty="0">
                <a:latin typeface="Book Antiqua" panose="02040602050305030304" pitchFamily="18" charset="0"/>
              </a:rPr>
              <a:t> de </a:t>
            </a:r>
            <a:r>
              <a:rPr lang="en-GB" sz="2000" dirty="0" err="1">
                <a:latin typeface="Book Antiqua" panose="02040602050305030304" pitchFamily="18" charset="0"/>
              </a:rPr>
              <a:t>stingere</a:t>
            </a:r>
            <a:r>
              <a:rPr lang="en-GB" sz="2000" dirty="0">
                <a:latin typeface="Book Antiqua" panose="02040602050305030304" pitchFamily="18" charset="0"/>
              </a:rPr>
              <a:t>, </a:t>
            </a:r>
            <a:r>
              <a:rPr lang="en-GB" sz="2000" dirty="0" err="1">
                <a:latin typeface="Book Antiqua" panose="02040602050305030304" pitchFamily="18" charset="0"/>
              </a:rPr>
              <a:t>energii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minime</a:t>
            </a:r>
            <a:r>
              <a:rPr lang="en-GB" sz="2000" dirty="0">
                <a:latin typeface="Book Antiqua" panose="02040602050305030304" pitchFamily="18" charset="0"/>
              </a:rPr>
              <a:t> de </a:t>
            </a:r>
            <a:r>
              <a:rPr lang="en-GB" sz="2000" dirty="0" err="1">
                <a:latin typeface="Book Antiqua" panose="02040602050305030304" pitchFamily="18" charset="0"/>
              </a:rPr>
              <a:t>aprindere</a:t>
            </a:r>
            <a:r>
              <a:rPr lang="en-GB" sz="2000" dirty="0">
                <a:latin typeface="Book Antiqua" panose="02040602050305030304" pitchFamily="18" charset="0"/>
              </a:rPr>
              <a:t>).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n-GB" sz="2000" dirty="0">
              <a:latin typeface="Book Antiqua" panose="0204060205030503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err="1">
                <a:latin typeface="Book Antiqua" panose="02040602050305030304" pitchFamily="18" charset="0"/>
              </a:rPr>
              <a:t>Calcularea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vitezei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normale</a:t>
            </a:r>
            <a:r>
              <a:rPr lang="en-GB" sz="2000" dirty="0">
                <a:latin typeface="Book Antiqua" panose="02040602050305030304" pitchFamily="18" charset="0"/>
              </a:rPr>
              <a:t> de </a:t>
            </a:r>
            <a:r>
              <a:rPr lang="en-GB" sz="2000" dirty="0" err="1">
                <a:latin typeface="Book Antiqua" panose="02040602050305030304" pitchFamily="18" charset="0"/>
              </a:rPr>
              <a:t>combustie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pt-BR" sz="2000" dirty="0" smtClean="0">
                <a:latin typeface="Book Antiqua" panose="02040602050305030304" pitchFamily="18" charset="0"/>
              </a:rPr>
              <a:t>adiabatice </a:t>
            </a:r>
            <a:r>
              <a:rPr lang="en-GB" sz="2000" dirty="0" err="1" smtClean="0">
                <a:latin typeface="Book Antiqua" panose="02040602050305030304" pitchFamily="18" charset="0"/>
              </a:rPr>
              <a:t>si</a:t>
            </a:r>
            <a:r>
              <a:rPr lang="en-GB" sz="2000" dirty="0" smtClean="0">
                <a:latin typeface="Book Antiqua" panose="02040602050305030304" pitchFamily="18" charset="0"/>
              </a:rPr>
              <a:t> </a:t>
            </a:r>
            <a:r>
              <a:rPr lang="en-GB" sz="2000" dirty="0">
                <a:latin typeface="Book Antiqua" panose="02040602050305030304" pitchFamily="18" charset="0"/>
              </a:rPr>
              <a:t>a </a:t>
            </a:r>
            <a:r>
              <a:rPr lang="en-GB" sz="2000" dirty="0" err="1">
                <a:latin typeface="Book Antiqua" panose="02040602050305030304" pitchFamily="18" charset="0"/>
              </a:rPr>
              <a:t>vitezelor</a:t>
            </a:r>
            <a:r>
              <a:rPr lang="en-GB" sz="2000" dirty="0">
                <a:latin typeface="Book Antiqua" panose="02040602050305030304" pitchFamily="18" charset="0"/>
              </a:rPr>
              <a:t> de </a:t>
            </a:r>
            <a:r>
              <a:rPr lang="en-GB" sz="2000" dirty="0" err="1" smtClean="0">
                <a:latin typeface="Book Antiqua" panose="02040602050305030304" pitchFamily="18" charset="0"/>
              </a:rPr>
              <a:t>propagare</a:t>
            </a:r>
            <a:r>
              <a:rPr lang="pt-BR" sz="2000" dirty="0" smtClean="0">
                <a:latin typeface="Book Antiqua" panose="02040602050305030304" pitchFamily="18" charset="0"/>
              </a:rPr>
              <a:t>, </a:t>
            </a:r>
            <a:r>
              <a:rPr lang="pt-BR" sz="2000" dirty="0">
                <a:latin typeface="Book Antiqua" panose="02040602050305030304" pitchFamily="18" charset="0"/>
              </a:rPr>
              <a:t>a temperaturii adiabatice de flacara si a </a:t>
            </a:r>
            <a:r>
              <a:rPr lang="en-GB" sz="2000" dirty="0" err="1">
                <a:latin typeface="Book Antiqua" panose="02040602050305030304" pitchFamily="18" charset="0"/>
              </a:rPr>
              <a:t>grosimii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frontului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flacarii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pentru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exploziile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hidrocarbura-aer</a:t>
            </a:r>
            <a:r>
              <a:rPr lang="en-GB" sz="2000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E6C72C-532C-415D-B157-05ECC1C0A570}"/>
              </a:ext>
            </a:extLst>
          </p:cNvPr>
          <p:cNvSpPr txBox="1"/>
          <p:nvPr/>
        </p:nvSpPr>
        <p:spPr>
          <a:xfrm>
            <a:off x="145915" y="126619"/>
            <a:ext cx="3307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Obiective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specifice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9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A365C3-5D26-4797-B593-43DF8E98357D}"/>
              </a:ext>
            </a:extLst>
          </p:cNvPr>
          <p:cNvSpPr txBox="1"/>
          <p:nvPr/>
        </p:nvSpPr>
        <p:spPr>
          <a:xfrm>
            <a:off x="138271" y="750188"/>
            <a:ext cx="11947711" cy="6048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O2. 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Masuratori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experimentale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si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calculul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parametrilor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de 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inflamabilitate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pentru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amestecuri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stoichiometrice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(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propan-hidrogen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)-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aer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si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(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butan-hidrogen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)-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aer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cu 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diferite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rapoarte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molare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CnHm:H2, 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diferite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presiuni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initiale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si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temperature 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inițiala</a:t>
            </a: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ambianta</a:t>
            </a:r>
            <a:endParaRPr lang="en-GB" sz="2000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sz="2000" dirty="0" err="1">
                <a:latin typeface="Book Antiqua" panose="02040602050305030304" pitchFamily="18" charset="0"/>
              </a:rPr>
              <a:t>Determinarea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coeficientilor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legii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cubice</a:t>
            </a:r>
            <a:r>
              <a:rPr lang="en-GB" sz="2000" dirty="0">
                <a:latin typeface="Book Antiqua" panose="02040602050305030304" pitchFamily="18" charset="0"/>
              </a:rPr>
              <a:t> din </a:t>
            </a:r>
            <a:r>
              <a:rPr lang="en-GB" sz="2000" dirty="0" err="1">
                <a:latin typeface="Book Antiqua" panose="02040602050305030304" pitchFamily="18" charset="0"/>
              </a:rPr>
              <a:t>inregistrarile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presiune-timp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pentru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amestecurile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stoichiometrice</a:t>
            </a:r>
            <a:r>
              <a:rPr lang="en-GB" sz="2000" dirty="0">
                <a:latin typeface="Book Antiqua" panose="02040602050305030304" pitchFamily="18" charset="0"/>
              </a:rPr>
              <a:t> (</a:t>
            </a:r>
            <a:r>
              <a:rPr lang="en-GB" sz="2000" dirty="0" err="1">
                <a:latin typeface="Book Antiqua" panose="02040602050305030304" pitchFamily="18" charset="0"/>
              </a:rPr>
              <a:t>propan-hidrogen</a:t>
            </a:r>
            <a:r>
              <a:rPr lang="en-GB" sz="2000" dirty="0">
                <a:latin typeface="Book Antiqua" panose="02040602050305030304" pitchFamily="18" charset="0"/>
              </a:rPr>
              <a:t>)-</a:t>
            </a:r>
            <a:r>
              <a:rPr lang="en-GB" sz="2000" dirty="0" err="1">
                <a:latin typeface="Book Antiqua" panose="02040602050305030304" pitchFamily="18" charset="0"/>
              </a:rPr>
              <a:t>aer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si</a:t>
            </a:r>
            <a:r>
              <a:rPr lang="en-GB" sz="2000" dirty="0">
                <a:latin typeface="Book Antiqua" panose="02040602050305030304" pitchFamily="18" charset="0"/>
              </a:rPr>
              <a:t> (</a:t>
            </a:r>
            <a:r>
              <a:rPr lang="en-GB" sz="2000" dirty="0" err="1">
                <a:latin typeface="Book Antiqua" panose="02040602050305030304" pitchFamily="18" charset="0"/>
              </a:rPr>
              <a:t>butan-hidrogen</a:t>
            </a:r>
            <a:r>
              <a:rPr lang="en-GB" sz="2000" dirty="0">
                <a:latin typeface="Book Antiqua" panose="02040602050305030304" pitchFamily="18" charset="0"/>
              </a:rPr>
              <a:t>)-</a:t>
            </a:r>
            <a:r>
              <a:rPr lang="en-GB" sz="2000" dirty="0" err="1">
                <a:latin typeface="Book Antiqua" panose="02040602050305030304" pitchFamily="18" charset="0"/>
              </a:rPr>
              <a:t>aer</a:t>
            </a:r>
            <a:r>
              <a:rPr lang="en-GB" sz="2000" dirty="0">
                <a:latin typeface="Book Antiqua" panose="02040602050305030304" pitchFamily="18" charset="0"/>
              </a:rPr>
              <a:t> cu </a:t>
            </a:r>
            <a:r>
              <a:rPr lang="en-GB" sz="2000" dirty="0" err="1">
                <a:latin typeface="Book Antiqua" panose="02040602050305030304" pitchFamily="18" charset="0"/>
              </a:rPr>
              <a:t>diferite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rapoarte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molare</a:t>
            </a:r>
            <a:r>
              <a:rPr lang="en-GB" sz="2000" dirty="0">
                <a:latin typeface="Book Antiqua" panose="02040602050305030304" pitchFamily="18" charset="0"/>
              </a:rPr>
              <a:t> CnHm:H2, </a:t>
            </a:r>
            <a:r>
              <a:rPr lang="en-GB" sz="2000" dirty="0" err="1">
                <a:latin typeface="Book Antiqua" panose="02040602050305030304" pitchFamily="18" charset="0"/>
              </a:rPr>
              <a:t>diferite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presiuni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initiale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si</a:t>
            </a:r>
            <a:r>
              <a:rPr lang="en-GB" sz="2000" dirty="0">
                <a:latin typeface="Book Antiqua" panose="02040602050305030304" pitchFamily="18" charset="0"/>
              </a:rPr>
              <a:t> temperature </a:t>
            </a:r>
            <a:r>
              <a:rPr lang="en-GB" sz="2000" dirty="0" err="1">
                <a:latin typeface="Book Antiqua" panose="02040602050305030304" pitchFamily="18" charset="0"/>
              </a:rPr>
              <a:t>initiala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ambianta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si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calculul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vitezelor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normale</a:t>
            </a:r>
            <a:r>
              <a:rPr lang="en-GB" sz="2000" dirty="0">
                <a:latin typeface="Book Antiqua" panose="02040602050305030304" pitchFamily="18" charset="0"/>
              </a:rPr>
              <a:t> de </a:t>
            </a:r>
            <a:r>
              <a:rPr lang="en-GB" sz="2000" dirty="0" err="1">
                <a:latin typeface="Book Antiqua" panose="02040602050305030304" pitchFamily="18" charset="0"/>
              </a:rPr>
              <a:t>combustie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si</a:t>
            </a:r>
            <a:r>
              <a:rPr lang="en-GB" sz="2000" dirty="0">
                <a:latin typeface="Book Antiqua" panose="02040602050305030304" pitchFamily="18" charset="0"/>
              </a:rPr>
              <a:t> a </a:t>
            </a:r>
            <a:r>
              <a:rPr lang="en-GB" sz="2000" dirty="0" err="1">
                <a:latin typeface="Book Antiqua" panose="02040602050305030304" pitchFamily="18" charset="0"/>
              </a:rPr>
              <a:t>vitezelor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>
                <a:latin typeface="Book Antiqua" panose="02040602050305030304" pitchFamily="18" charset="0"/>
              </a:rPr>
              <a:t>spatiale</a:t>
            </a:r>
            <a:r>
              <a:rPr lang="en-GB" sz="2000" dirty="0">
                <a:latin typeface="Book Antiqua" panose="02040602050305030304" pitchFamily="18" charset="0"/>
              </a:rPr>
              <a:t> cu </a:t>
            </a:r>
            <a:r>
              <a:rPr lang="en-GB" sz="2000" dirty="0" err="1">
                <a:latin typeface="Book Antiqua" panose="02040602050305030304" pitchFamily="18" charset="0"/>
              </a:rPr>
              <a:t>ajutorul</a:t>
            </a:r>
            <a:r>
              <a:rPr lang="en-GB" sz="2000" dirty="0">
                <a:latin typeface="Book Antiqua" panose="02040602050305030304" pitchFamily="18" charset="0"/>
              </a:rPr>
              <a:t> </a:t>
            </a:r>
            <a:r>
              <a:rPr lang="en-GB" sz="2000" dirty="0" err="1" smtClean="0">
                <a:latin typeface="Book Antiqua" panose="02040602050305030304" pitchFamily="18" charset="0"/>
              </a:rPr>
              <a:t>acestora</a:t>
            </a:r>
            <a:r>
              <a:rPr lang="en-GB" sz="2000" dirty="0" smtClean="0">
                <a:latin typeface="Book Antiqua" panose="02040602050305030304" pitchFamily="18" charset="0"/>
              </a:rPr>
              <a:t>.</a:t>
            </a:r>
            <a:endParaRPr lang="en-GB" sz="2000" dirty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b="0" i="0" u="none" strike="noStrike" baseline="0" dirty="0" err="1">
                <a:latin typeface="Book Antiqua" panose="02040602050305030304" pitchFamily="18" charset="0"/>
              </a:rPr>
              <a:t>Masuratori</a:t>
            </a:r>
            <a:r>
              <a:rPr lang="it-IT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it-IT" sz="2000" b="0" i="0" u="none" strike="noStrike" baseline="0" dirty="0" err="1">
                <a:latin typeface="Book Antiqua" panose="02040602050305030304" pitchFamily="18" charset="0"/>
              </a:rPr>
              <a:t>ale</a:t>
            </a:r>
            <a:r>
              <a:rPr lang="it-IT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it-IT" sz="2000" b="0" i="0" u="none" strike="noStrike" baseline="0" dirty="0" err="1">
                <a:latin typeface="Book Antiqua" panose="02040602050305030304" pitchFamily="18" charset="0"/>
              </a:rPr>
              <a:t>conditiilor</a:t>
            </a:r>
            <a:r>
              <a:rPr lang="it-IT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it-IT" sz="2000" b="0" i="0" u="none" strike="noStrike" baseline="0" dirty="0" err="1">
                <a:latin typeface="Book Antiqua" panose="02040602050305030304" pitchFamily="18" charset="0"/>
              </a:rPr>
              <a:t>critice</a:t>
            </a:r>
            <a:r>
              <a:rPr lang="it-IT" sz="2000" b="0" i="0" u="none" strike="noStrike" baseline="0" dirty="0">
                <a:latin typeface="Book Antiqua" panose="02040602050305030304" pitchFamily="18" charset="0"/>
              </a:rPr>
              <a:t> de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aprindere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pentru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amestecurile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stoichiometrice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(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propan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-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hidrogen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)-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aer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si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(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butan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hidrogen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)-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aer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cu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diferite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rapoarte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molare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CnHm:H2 cu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ajutorul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scanteilor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electrice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de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inalta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tensiune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(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distante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de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stingere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,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energii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minime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de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aprindere</a:t>
            </a:r>
            <a:r>
              <a:rPr lang="en-GB" sz="2000" b="0" i="0" u="none" strike="noStrike" baseline="0" dirty="0" smtClean="0">
                <a:latin typeface="Book Antiqua" panose="02040602050305030304" pitchFamily="18" charset="0"/>
              </a:rPr>
              <a:t>).</a:t>
            </a:r>
            <a:endParaRPr lang="en-GB" sz="2000" b="0" i="0" u="none" strike="noStrike" baseline="0" dirty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Calcularea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vitezei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normale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de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combustie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pt-BR" sz="2000" b="0" i="0" u="none" strike="noStrike" baseline="0" dirty="0">
                <a:latin typeface="Book Antiqua" panose="02040602050305030304" pitchFamily="18" charset="0"/>
              </a:rPr>
              <a:t>adiabatice, a temperaturii adiabatice de flacara si a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grosimii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frontului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flacarii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pentru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exploziile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amestecurilor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stoichiometrice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(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propan-hidrogen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)-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aer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it-IT" sz="2000" b="0" i="0" u="none" strike="noStrike" baseline="0" dirty="0">
                <a:latin typeface="Book Antiqua" panose="02040602050305030304" pitchFamily="18" charset="0"/>
              </a:rPr>
              <a:t>si (butan-hidrogen)-aer cu diferite rapoarte molare </a:t>
            </a:r>
            <a:r>
              <a:rPr lang="en-GB" sz="2000" b="0" i="0" u="none" strike="noStrike" baseline="0" dirty="0" smtClean="0">
                <a:latin typeface="Book Antiqua" panose="02040602050305030304" pitchFamily="18" charset="0"/>
              </a:rPr>
              <a:t>CnHm:H2.</a:t>
            </a:r>
            <a:endParaRPr lang="en-GB" sz="2000" dirty="0">
              <a:latin typeface="Book Antiqua" panose="020406020503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BC3F95F-99C6-4A99-8451-42D412A7E0FA}"/>
              </a:ext>
            </a:extLst>
          </p:cNvPr>
          <p:cNvSpPr txBox="1"/>
          <p:nvPr/>
        </p:nvSpPr>
        <p:spPr>
          <a:xfrm>
            <a:off x="0" y="0"/>
            <a:ext cx="3307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Obiective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specifice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5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A365C3-5D26-4797-B593-43DF8E98357D}"/>
              </a:ext>
            </a:extLst>
          </p:cNvPr>
          <p:cNvSpPr txBox="1"/>
          <p:nvPr/>
        </p:nvSpPr>
        <p:spPr>
          <a:xfrm>
            <a:off x="138271" y="750188"/>
            <a:ext cx="1194771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O3. </a:t>
            </a:r>
            <a:r>
              <a:rPr lang="en-GB" sz="2000" b="0" i="0" u="none" strike="noStrike" baseline="0" dirty="0" err="1">
                <a:solidFill>
                  <a:srgbClr val="C00000"/>
                </a:solidFill>
                <a:latin typeface="Book Antiqua" panose="02040602050305030304" pitchFamily="18" charset="0"/>
              </a:rPr>
              <a:t>Masurarea</a:t>
            </a:r>
            <a:r>
              <a:rPr lang="en-GB" sz="2000" b="0" i="0" u="none" strike="noStrike" baseline="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C00000"/>
                </a:solidFill>
                <a:latin typeface="Book Antiqua" panose="02040602050305030304" pitchFamily="18" charset="0"/>
              </a:rPr>
              <a:t>experimentala</a:t>
            </a:r>
            <a:r>
              <a:rPr lang="en-GB" sz="2000" b="0" i="0" u="none" strike="noStrike" baseline="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C00000"/>
                </a:solidFill>
                <a:latin typeface="Book Antiqua" panose="02040602050305030304" pitchFamily="18" charset="0"/>
              </a:rPr>
              <a:t>si</a:t>
            </a:r>
            <a:r>
              <a:rPr lang="en-GB" sz="2000" b="0" i="0" u="none" strike="noStrike" baseline="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C00000"/>
                </a:solidFill>
                <a:latin typeface="Book Antiqua" panose="02040602050305030304" pitchFamily="18" charset="0"/>
              </a:rPr>
              <a:t>calculul</a:t>
            </a:r>
            <a:r>
              <a:rPr lang="en-GB" sz="2000" b="0" i="0" u="none" strike="noStrike" baseline="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pt-BR" sz="2000" b="0" i="0" u="none" strike="noStrike" baseline="0" dirty="0">
                <a:solidFill>
                  <a:srgbClr val="C00000"/>
                </a:solidFill>
                <a:latin typeface="Book Antiqua" panose="02040602050305030304" pitchFamily="18" charset="0"/>
              </a:rPr>
              <a:t>parametrilor de inflamabilitate pentru amestecuri </a:t>
            </a:r>
            <a:r>
              <a:rPr lang="en-GB" sz="2000" b="0" i="0" u="none" strike="noStrike" baseline="0" dirty="0" err="1">
                <a:solidFill>
                  <a:srgbClr val="C00000"/>
                </a:solidFill>
                <a:latin typeface="Book Antiqua" panose="02040602050305030304" pitchFamily="18" charset="0"/>
              </a:rPr>
              <a:t>stoichiometrice</a:t>
            </a:r>
            <a:r>
              <a:rPr lang="en-GB" sz="2000" b="0" i="0" u="none" strike="noStrike" baseline="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LPG-</a:t>
            </a:r>
            <a:r>
              <a:rPr lang="en-GB" sz="2000" b="0" i="0" u="none" strike="noStrike" baseline="0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aer</a:t>
            </a:r>
            <a:r>
              <a:rPr lang="en-GB" sz="2000" b="0" i="0" u="none" strike="noStrike" baseline="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>
                <a:solidFill>
                  <a:srgbClr val="C00000"/>
                </a:solidFill>
                <a:latin typeface="Book Antiqua" panose="02040602050305030304" pitchFamily="18" charset="0"/>
              </a:rPr>
              <a:t>cu </a:t>
            </a:r>
            <a:r>
              <a:rPr lang="en-GB" sz="2000" b="0" i="0" u="none" strike="noStrike" baseline="0" dirty="0" err="1">
                <a:solidFill>
                  <a:srgbClr val="C00000"/>
                </a:solidFill>
                <a:latin typeface="Book Antiqua" panose="02040602050305030304" pitchFamily="18" charset="0"/>
              </a:rPr>
              <a:t>diferite</a:t>
            </a:r>
            <a:r>
              <a:rPr lang="en-GB" sz="2000" b="0" i="0" u="none" strike="noStrike" baseline="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C00000"/>
                </a:solidFill>
                <a:latin typeface="Book Antiqua" panose="02040602050305030304" pitchFamily="18" charset="0"/>
              </a:rPr>
              <a:t>concentratii</a:t>
            </a:r>
            <a:r>
              <a:rPr lang="en-GB" sz="2000" b="0" i="0" u="none" strike="noStrike" baseline="0" dirty="0">
                <a:solidFill>
                  <a:srgbClr val="C00000"/>
                </a:solidFill>
                <a:latin typeface="Book Antiqua" panose="02040602050305030304" pitchFamily="18" charset="0"/>
              </a:rPr>
              <a:t> de H2, </a:t>
            </a:r>
            <a:r>
              <a:rPr lang="it-IT" sz="2000" b="0" i="0" u="none" strike="noStrike" baseline="0" dirty="0">
                <a:solidFill>
                  <a:srgbClr val="C00000"/>
                </a:solidFill>
                <a:latin typeface="Book Antiqua" panose="02040602050305030304" pitchFamily="18" charset="0"/>
              </a:rPr>
              <a:t>la </a:t>
            </a:r>
            <a:r>
              <a:rPr lang="it-IT" sz="2000" b="0" i="0" u="none" strike="noStrike" baseline="0" dirty="0" err="1">
                <a:solidFill>
                  <a:srgbClr val="C00000"/>
                </a:solidFill>
                <a:latin typeface="Book Antiqua" panose="02040602050305030304" pitchFamily="18" charset="0"/>
              </a:rPr>
              <a:t>diferite</a:t>
            </a:r>
            <a:r>
              <a:rPr lang="it-IT" sz="2000" b="0" i="0" u="none" strike="noStrike" baseline="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2000" b="0" i="0" u="none" strike="noStrike" baseline="0" dirty="0" err="1">
                <a:solidFill>
                  <a:srgbClr val="C00000"/>
                </a:solidFill>
                <a:latin typeface="Book Antiqua" panose="02040602050305030304" pitchFamily="18" charset="0"/>
              </a:rPr>
              <a:t>presiuni</a:t>
            </a:r>
            <a:r>
              <a:rPr lang="it-IT" sz="2000" b="0" i="0" u="none" strike="noStrike" baseline="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2000" b="0" i="0" u="none" strike="noStrike" baseline="0" dirty="0" err="1">
                <a:solidFill>
                  <a:srgbClr val="C00000"/>
                </a:solidFill>
                <a:latin typeface="Book Antiqua" panose="02040602050305030304" pitchFamily="18" charset="0"/>
              </a:rPr>
              <a:t>initiale</a:t>
            </a:r>
            <a:r>
              <a:rPr lang="it-IT" sz="2000" b="0" i="0" u="none" strike="noStrike" baseline="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2000" b="0" i="0" u="none" strike="noStrike" baseline="0" dirty="0" err="1">
                <a:solidFill>
                  <a:srgbClr val="C00000"/>
                </a:solidFill>
                <a:latin typeface="Book Antiqua" panose="02040602050305030304" pitchFamily="18" charset="0"/>
              </a:rPr>
              <a:t>și</a:t>
            </a:r>
            <a:r>
              <a:rPr lang="it-IT" sz="2000" b="0" i="0" u="none" strike="noStrike" baseline="0" dirty="0">
                <a:solidFill>
                  <a:srgbClr val="C00000"/>
                </a:solidFill>
                <a:latin typeface="Book Antiqua" panose="02040602050305030304" pitchFamily="18" charset="0"/>
              </a:rPr>
              <a:t> temperatura </a:t>
            </a:r>
            <a:r>
              <a:rPr lang="it-IT" sz="2000" b="0" i="0" u="none" strike="noStrike" baseline="0" dirty="0" err="1">
                <a:solidFill>
                  <a:srgbClr val="C00000"/>
                </a:solidFill>
                <a:latin typeface="Book Antiqua" panose="02040602050305030304" pitchFamily="18" charset="0"/>
              </a:rPr>
              <a:t>initiala</a:t>
            </a:r>
            <a:r>
              <a:rPr lang="it-IT" sz="2000" b="0" i="0" u="none" strike="noStrike" baseline="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C00000"/>
                </a:solidFill>
                <a:latin typeface="Book Antiqua" panose="02040602050305030304" pitchFamily="18" charset="0"/>
              </a:rPr>
              <a:t>ambianta</a:t>
            </a:r>
            <a:endParaRPr lang="en-GB" sz="2000" b="0" i="0" u="none" strike="noStrike" baseline="0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Determinarea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coeficientilor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legii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cubice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din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inregistrarile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presiune-timp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pentru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amestecurile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stoichiometrice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LPG-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aer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cu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diferite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concentratii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de H2, </a:t>
            </a:r>
            <a:r>
              <a:rPr lang="it-IT" sz="2000" b="0" i="0" u="none" strike="noStrike" baseline="0" dirty="0" err="1">
                <a:latin typeface="Book Antiqua" panose="02040602050305030304" pitchFamily="18" charset="0"/>
              </a:rPr>
              <a:t>diferite</a:t>
            </a:r>
            <a:r>
              <a:rPr lang="it-IT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it-IT" sz="2000" b="0" i="0" u="none" strike="noStrike" baseline="0" dirty="0" err="1">
                <a:latin typeface="Book Antiqua" panose="02040602050305030304" pitchFamily="18" charset="0"/>
              </a:rPr>
              <a:t>presiuni</a:t>
            </a:r>
            <a:r>
              <a:rPr lang="it-IT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it-IT" sz="2000" b="0" i="0" u="none" strike="noStrike" baseline="0" dirty="0" err="1">
                <a:latin typeface="Book Antiqua" panose="02040602050305030304" pitchFamily="18" charset="0"/>
              </a:rPr>
              <a:t>initiale</a:t>
            </a:r>
            <a:r>
              <a:rPr lang="it-IT" sz="2000" b="0" i="0" u="none" strike="noStrike" baseline="0" dirty="0">
                <a:latin typeface="Book Antiqua" panose="02040602050305030304" pitchFamily="18" charset="0"/>
              </a:rPr>
              <a:t> si temperatura </a:t>
            </a:r>
            <a:r>
              <a:rPr lang="it-IT" sz="2000" b="0" i="0" u="none" strike="noStrike" baseline="0" dirty="0" err="1">
                <a:latin typeface="Book Antiqua" panose="02040602050305030304" pitchFamily="18" charset="0"/>
              </a:rPr>
              <a:t>initiala</a:t>
            </a:r>
            <a:r>
              <a:rPr lang="it-IT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it-IT" sz="2000" b="0" i="0" u="none" strike="noStrike" baseline="0" dirty="0" err="1">
                <a:latin typeface="Book Antiqua" panose="02040602050305030304" pitchFamily="18" charset="0"/>
              </a:rPr>
              <a:t>ambianta</a:t>
            </a:r>
            <a:r>
              <a:rPr lang="it-IT" sz="2000" b="0" i="0" u="none" strike="noStrike" baseline="0" dirty="0">
                <a:latin typeface="Book Antiqua" panose="02040602050305030304" pitchFamily="18" charset="0"/>
              </a:rPr>
              <a:t> si </a:t>
            </a:r>
            <a:r>
              <a:rPr lang="it-IT" sz="2000" b="0" i="0" u="none" strike="noStrike" baseline="0" dirty="0" err="1">
                <a:latin typeface="Book Antiqua" panose="02040602050305030304" pitchFamily="18" charset="0"/>
              </a:rPr>
              <a:t>calculul</a:t>
            </a:r>
            <a:r>
              <a:rPr lang="it-IT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it-IT" sz="2000" b="0" i="0" u="none" strike="noStrike" baseline="0" dirty="0" err="1">
                <a:latin typeface="Book Antiqua" panose="02040602050305030304" pitchFamily="18" charset="0"/>
              </a:rPr>
              <a:t>vitezelor</a:t>
            </a:r>
            <a:r>
              <a:rPr lang="it-IT" sz="2000" b="0" i="0" u="none" strike="noStrike" baseline="0" dirty="0">
                <a:latin typeface="Book Antiqua" panose="02040602050305030304" pitchFamily="18" charset="0"/>
              </a:rPr>
              <a:t> normale de </a:t>
            </a:r>
            <a:r>
              <a:rPr lang="it-IT" sz="2000" b="0" i="0" u="none" strike="noStrike" baseline="0" dirty="0" err="1">
                <a:latin typeface="Book Antiqua" panose="02040602050305030304" pitchFamily="18" charset="0"/>
              </a:rPr>
              <a:t>combustie</a:t>
            </a:r>
            <a:r>
              <a:rPr lang="it-IT" sz="2000" b="0" i="0" u="none" strike="noStrike" baseline="0" dirty="0">
                <a:latin typeface="Book Antiqua" panose="02040602050305030304" pitchFamily="18" charset="0"/>
              </a:rPr>
              <a:t> si </a:t>
            </a:r>
            <a:r>
              <a:rPr lang="pt-BR" sz="2000" b="0" i="0" u="none" strike="noStrike" baseline="0" dirty="0">
                <a:latin typeface="Book Antiqua" panose="02040602050305030304" pitchFamily="18" charset="0"/>
              </a:rPr>
              <a:t>a vitezelor spatiale cu ajutorul acestora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b="0" i="0" u="none" strike="noStrike" baseline="0" dirty="0" err="1">
                <a:latin typeface="Book Antiqua" panose="02040602050305030304" pitchFamily="18" charset="0"/>
              </a:rPr>
              <a:t>Masuratori</a:t>
            </a:r>
            <a:r>
              <a:rPr lang="it-IT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it-IT" sz="2000" b="0" i="0" u="none" strike="noStrike" baseline="0" dirty="0" err="1">
                <a:latin typeface="Book Antiqua" panose="02040602050305030304" pitchFamily="18" charset="0"/>
              </a:rPr>
              <a:t>ale</a:t>
            </a:r>
            <a:r>
              <a:rPr lang="it-IT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it-IT" sz="2000" b="0" i="0" u="none" strike="noStrike" baseline="0" dirty="0" err="1">
                <a:latin typeface="Book Antiqua" panose="02040602050305030304" pitchFamily="18" charset="0"/>
              </a:rPr>
              <a:t>conditiilor</a:t>
            </a:r>
            <a:r>
              <a:rPr lang="it-IT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it-IT" sz="2000" b="0" i="0" u="none" strike="noStrike" baseline="0" dirty="0" err="1">
                <a:latin typeface="Book Antiqua" panose="02040602050305030304" pitchFamily="18" charset="0"/>
              </a:rPr>
              <a:t>critice</a:t>
            </a:r>
            <a:r>
              <a:rPr lang="it-IT" sz="2000" b="0" i="0" u="none" strike="noStrike" baseline="0" dirty="0">
                <a:latin typeface="Book Antiqua" panose="02040602050305030304" pitchFamily="18" charset="0"/>
              </a:rPr>
              <a:t> de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aprindere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pentru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amestecurile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stoichiometrice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pt-BR" sz="2000" b="0" i="0" u="none" strike="noStrike" baseline="0" dirty="0">
                <a:latin typeface="Book Antiqua" panose="02040602050305030304" pitchFamily="18" charset="0"/>
              </a:rPr>
              <a:t>LPG-aer cu diferite concentratii de H2 cu ajutorul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scanteilor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electrice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de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inalta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tensiune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(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distante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de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stingere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,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energii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minime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de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aprindere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 err="1">
                <a:latin typeface="Book Antiqua" panose="02040602050305030304" pitchFamily="18" charset="0"/>
              </a:rPr>
              <a:t>C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alcularea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vitezei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normale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de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combustie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pt-BR" sz="2000" b="0" i="0" u="none" strike="noStrike" baseline="0" dirty="0">
                <a:latin typeface="Book Antiqua" panose="02040602050305030304" pitchFamily="18" charset="0"/>
              </a:rPr>
              <a:t>adiabatice, a temperaturii adiabatice de flacara si a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grosimii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frontului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flacarii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pentru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exploziile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it-IT" sz="2000" b="0" i="0" u="none" strike="noStrike" baseline="0" dirty="0" err="1">
                <a:latin typeface="Book Antiqua" panose="02040602050305030304" pitchFamily="18" charset="0"/>
              </a:rPr>
              <a:t>amestecurilor</a:t>
            </a:r>
            <a:r>
              <a:rPr lang="it-IT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it-IT" sz="2000" b="0" i="0" u="none" strike="noStrike" baseline="0" dirty="0" err="1">
                <a:latin typeface="Book Antiqua" panose="02040602050305030304" pitchFamily="18" charset="0"/>
              </a:rPr>
              <a:t>stoichiometrice</a:t>
            </a:r>
            <a:r>
              <a:rPr lang="it-IT" sz="2000" b="0" i="0" u="none" strike="noStrike" baseline="0" dirty="0">
                <a:latin typeface="Book Antiqua" panose="02040602050305030304" pitchFamily="18" charset="0"/>
              </a:rPr>
              <a:t> LPG-</a:t>
            </a:r>
            <a:r>
              <a:rPr lang="it-IT" sz="2000" b="0" i="0" u="none" strike="noStrike" baseline="0" dirty="0" err="1">
                <a:latin typeface="Book Antiqua" panose="02040602050305030304" pitchFamily="18" charset="0"/>
              </a:rPr>
              <a:t>aer</a:t>
            </a:r>
            <a:r>
              <a:rPr lang="it-IT" sz="2000" b="0" i="0" u="none" strike="noStrike" baseline="0" dirty="0">
                <a:latin typeface="Book Antiqua" panose="02040602050305030304" pitchFamily="18" charset="0"/>
              </a:rPr>
              <a:t> cu </a:t>
            </a:r>
            <a:r>
              <a:rPr lang="it-IT" sz="2000" b="0" i="0" u="none" strike="noStrike" baseline="0" dirty="0" err="1">
                <a:latin typeface="Book Antiqua" panose="02040602050305030304" pitchFamily="18" charset="0"/>
              </a:rPr>
              <a:t>diferite</a:t>
            </a:r>
            <a:r>
              <a:rPr lang="it-IT" sz="20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n-GB" sz="2000" b="0" i="0" u="none" strike="noStrike" baseline="0" dirty="0" err="1">
                <a:latin typeface="Book Antiqua" panose="02040602050305030304" pitchFamily="18" charset="0"/>
              </a:rPr>
              <a:t>concentratii</a:t>
            </a:r>
            <a:r>
              <a:rPr lang="en-GB" sz="2000" b="0" i="0" u="none" strike="noStrike" baseline="0" dirty="0">
                <a:latin typeface="Book Antiqua" panose="02040602050305030304" pitchFamily="18" charset="0"/>
              </a:rPr>
              <a:t> de H2</a:t>
            </a:r>
            <a:endParaRPr lang="pt-BR" sz="2000" b="0" i="0" u="none" strike="noStrike" baseline="0" dirty="0">
              <a:latin typeface="Book Antiqua" panose="0204060205030503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pt-BR" sz="2000" dirty="0">
              <a:latin typeface="Book Antiqua" panose="02040602050305030304" pitchFamily="18" charset="0"/>
            </a:endParaRPr>
          </a:p>
          <a:p>
            <a:pPr algn="l"/>
            <a:endParaRPr lang="pt-BR" sz="2000" b="0" i="0" u="none" strike="noStrike" baseline="0" dirty="0">
              <a:latin typeface="DejaVuSerifCondense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BC3F95F-99C6-4A99-8451-42D412A7E0FA}"/>
              </a:ext>
            </a:extLst>
          </p:cNvPr>
          <p:cNvSpPr txBox="1"/>
          <p:nvPr/>
        </p:nvSpPr>
        <p:spPr>
          <a:xfrm>
            <a:off x="0" y="0"/>
            <a:ext cx="3307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Obiective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specifice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95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301B67D-750A-83B0-2391-C534EFECF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287942"/>
              </p:ext>
            </p:extLst>
          </p:nvPr>
        </p:nvGraphicFramePr>
        <p:xfrm>
          <a:off x="286247" y="739472"/>
          <a:ext cx="11290852" cy="577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4334">
                  <a:extLst>
                    <a:ext uri="{9D8B030D-6E8A-4147-A177-3AD203B41FA5}">
                      <a16:colId xmlns:a16="http://schemas.microsoft.com/office/drawing/2014/main" xmlns="" val="446429410"/>
                    </a:ext>
                  </a:extLst>
                </a:gridCol>
                <a:gridCol w="4662498">
                  <a:extLst>
                    <a:ext uri="{9D8B030D-6E8A-4147-A177-3AD203B41FA5}">
                      <a16:colId xmlns:a16="http://schemas.microsoft.com/office/drawing/2014/main" xmlns="" val="1566549706"/>
                    </a:ext>
                  </a:extLst>
                </a:gridCol>
                <a:gridCol w="2764020">
                  <a:extLst>
                    <a:ext uri="{9D8B030D-6E8A-4147-A177-3AD203B41FA5}">
                      <a16:colId xmlns:a16="http://schemas.microsoft.com/office/drawing/2014/main" xmlns="" val="1421851998"/>
                    </a:ext>
                  </a:extLst>
                </a:gridCol>
              </a:tblGrid>
              <a:tr h="722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Numele</a:t>
                      </a: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si</a:t>
                      </a: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prenumele</a:t>
                      </a:r>
                      <a:endParaRPr lang="en-GB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Pozitia</a:t>
                      </a:r>
                      <a:endParaRPr lang="en-GB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Rolul</a:t>
                      </a: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 in </a:t>
                      </a:r>
                      <a:r>
                        <a:rPr lang="en-US" sz="20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proiect</a:t>
                      </a:r>
                      <a:endParaRPr lang="en-GB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5488023"/>
                  </a:ext>
                </a:extLst>
              </a:tr>
              <a:tr h="722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Codina Movileanu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Cercetator</a:t>
                      </a: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stiintific</a:t>
                      </a: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, CSII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Director </a:t>
                      </a: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proiect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1164736"/>
                  </a:ext>
                </a:extLst>
              </a:tr>
              <a:tr h="722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Domnina</a:t>
                      </a: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 Maria </a:t>
                      </a: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Razus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Cercetator</a:t>
                      </a: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stiintific</a:t>
                      </a: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, CSI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Membru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2846340"/>
                  </a:ext>
                </a:extLst>
              </a:tr>
              <a:tr h="722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Maria </a:t>
                      </a: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Mitu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Cercetator</a:t>
                      </a: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stiintific</a:t>
                      </a: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, CSII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Membru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1657230"/>
                  </a:ext>
                </a:extLst>
              </a:tr>
              <a:tr h="722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Venera </a:t>
                      </a: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Giurcan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Cercetator</a:t>
                      </a: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stiintific</a:t>
                      </a: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, CSII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Membru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041215"/>
                  </a:ext>
                </a:extLst>
              </a:tr>
              <a:tr h="722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Adina Magdalena </a:t>
                      </a: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Musuc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Cercetator</a:t>
                      </a: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stiintific</a:t>
                      </a: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, CSII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Membru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2624546"/>
                  </a:ext>
                </a:extLst>
              </a:tr>
              <a:tr h="722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  <a:latin typeface="Book Antiqua" panose="02040602050305030304" pitchFamily="18" charset="0"/>
                        </a:rPr>
                        <a:t>Ovidiu Cristian Hornoiu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Cercetator</a:t>
                      </a: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</a:rPr>
                        <a:t>postdoctoral, </a:t>
                      </a: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CSII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Membru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4479439"/>
                  </a:ext>
                </a:extLst>
              </a:tr>
              <a:tr h="722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</a:rPr>
                        <a:t>Paul </a:t>
                      </a:r>
                      <a:r>
                        <a:rPr lang="en-US" sz="2000" dirty="0" err="1" smtClean="0">
                          <a:effectLst/>
                          <a:latin typeface="Book Antiqua" panose="02040602050305030304" pitchFamily="18" charset="0"/>
                        </a:rPr>
                        <a:t>Cristian</a:t>
                      </a: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Chesler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Cercetator</a:t>
                      </a: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Book Antiqua" panose="02040602050305030304" pitchFamily="18" charset="0"/>
                        </a:rPr>
                        <a:t>postdoctoral, </a:t>
                      </a:r>
                      <a:r>
                        <a:rPr lang="en-US" sz="2000" dirty="0">
                          <a:effectLst/>
                          <a:latin typeface="Book Antiqua" panose="02040602050305030304" pitchFamily="18" charset="0"/>
                        </a:rPr>
                        <a:t>CSIII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Book Antiqua" panose="02040602050305030304" pitchFamily="18" charset="0"/>
                        </a:rPr>
                        <a:t>Membru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38568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A63645-F2E0-8867-1324-FEC39A5D179D}"/>
              </a:ext>
            </a:extLst>
          </p:cNvPr>
          <p:cNvSpPr txBox="1"/>
          <p:nvPr/>
        </p:nvSpPr>
        <p:spPr>
          <a:xfrm>
            <a:off x="4158531" y="206734"/>
            <a:ext cx="3315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chemeClr val="accent6"/>
                </a:solidFill>
                <a:latin typeface="Book Antiqua" panose="02040602050305030304" pitchFamily="18" charset="0"/>
              </a:rPr>
              <a:t>Echipa</a:t>
            </a:r>
            <a:r>
              <a:rPr lang="en-GB" sz="2800" b="1" dirty="0">
                <a:solidFill>
                  <a:schemeClr val="accent6"/>
                </a:solidFill>
                <a:latin typeface="Book Antiqua" panose="02040602050305030304" pitchFamily="18" charset="0"/>
              </a:rPr>
              <a:t> de </a:t>
            </a:r>
            <a:r>
              <a:rPr lang="en-GB" sz="2800" b="1" dirty="0" err="1">
                <a:solidFill>
                  <a:schemeClr val="accent6"/>
                </a:solidFill>
                <a:latin typeface="Book Antiqua" panose="02040602050305030304" pitchFamily="18" charset="0"/>
              </a:rPr>
              <a:t>cercetare</a:t>
            </a:r>
            <a:endParaRPr lang="en-GB" sz="2800" b="1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1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4A922C-738B-47E4-A5A2-22BB37B1EF0A}"/>
              </a:ext>
            </a:extLst>
          </p:cNvPr>
          <p:cNvSpPr txBox="1"/>
          <p:nvPr/>
        </p:nvSpPr>
        <p:spPr>
          <a:xfrm flipH="1">
            <a:off x="3466766" y="87086"/>
            <a:ext cx="511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Buget</a:t>
            </a:r>
            <a:endParaRPr lang="x-none" sz="2800" b="1" dirty="0">
              <a:solidFill>
                <a:schemeClr val="accent6">
                  <a:lumMod val="75000"/>
                </a:schemeClr>
              </a:solidFill>
              <a:latin typeface="Comic Sans MS" panose="030F0902030302020204" pitchFamily="66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F6523B7-164B-F68F-7889-8EAC96C76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246310"/>
              </p:ext>
            </p:extLst>
          </p:nvPr>
        </p:nvGraphicFramePr>
        <p:xfrm>
          <a:off x="477079" y="747423"/>
          <a:ext cx="11410122" cy="4876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510">
                  <a:extLst>
                    <a:ext uri="{9D8B030D-6E8A-4147-A177-3AD203B41FA5}">
                      <a16:colId xmlns:a16="http://schemas.microsoft.com/office/drawing/2014/main" xmlns="" val="2643316728"/>
                    </a:ext>
                  </a:extLst>
                </a:gridCol>
                <a:gridCol w="4183577">
                  <a:extLst>
                    <a:ext uri="{9D8B030D-6E8A-4147-A177-3AD203B41FA5}">
                      <a16:colId xmlns:a16="http://schemas.microsoft.com/office/drawing/2014/main" xmlns="" val="2503185942"/>
                    </a:ext>
                  </a:extLst>
                </a:gridCol>
                <a:gridCol w="1751378">
                  <a:extLst>
                    <a:ext uri="{9D8B030D-6E8A-4147-A177-3AD203B41FA5}">
                      <a16:colId xmlns:a16="http://schemas.microsoft.com/office/drawing/2014/main" xmlns="" val="3619504651"/>
                    </a:ext>
                  </a:extLst>
                </a:gridCol>
                <a:gridCol w="1614331">
                  <a:extLst>
                    <a:ext uri="{9D8B030D-6E8A-4147-A177-3AD203B41FA5}">
                      <a16:colId xmlns:a16="http://schemas.microsoft.com/office/drawing/2014/main" xmlns="" val="3111281288"/>
                    </a:ext>
                  </a:extLst>
                </a:gridCol>
                <a:gridCol w="1521624">
                  <a:extLst>
                    <a:ext uri="{9D8B030D-6E8A-4147-A177-3AD203B41FA5}">
                      <a16:colId xmlns:a16="http://schemas.microsoft.com/office/drawing/2014/main" xmlns="" val="1207467193"/>
                    </a:ext>
                  </a:extLst>
                </a:gridCol>
                <a:gridCol w="1531702">
                  <a:extLst>
                    <a:ext uri="{9D8B030D-6E8A-4147-A177-3AD203B41FA5}">
                      <a16:colId xmlns:a16="http://schemas.microsoft.com/office/drawing/2014/main" xmlns="" val="2186886061"/>
                    </a:ext>
                  </a:extLst>
                </a:gridCol>
              </a:tblGrid>
              <a:tr h="1581149">
                <a:tc>
                  <a:txBody>
                    <a:bodyPr/>
                    <a:lstStyle/>
                    <a:p>
                      <a:pPr algn="l"/>
                      <a:r>
                        <a:rPr lang="ro-RO" sz="2000" dirty="0">
                          <a:effectLst/>
                          <a:latin typeface="Book Antiqua" panose="02040602050305030304" pitchFamily="18" charset="0"/>
                        </a:rPr>
                        <a:t>NR.  CRT.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o-RO" sz="2000" dirty="0">
                          <a:effectLst/>
                          <a:latin typeface="Book Antiqua" panose="02040602050305030304" pitchFamily="18" charset="0"/>
                        </a:rPr>
                        <a:t>DENUMIRE CAPITOL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ro-RO" sz="20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>
                          <a:effectLst/>
                          <a:latin typeface="Book Antiqua" panose="02040602050305030304" pitchFamily="18" charset="0"/>
                        </a:rPr>
                        <a:t>VALOARE</a:t>
                      </a:r>
                      <a:endParaRPr lang="en-GB" sz="200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ro-RO" sz="2000">
                          <a:effectLst/>
                          <a:latin typeface="Book Antiqua" panose="02040602050305030304" pitchFamily="18" charset="0"/>
                        </a:rPr>
                        <a:t>Anul 2022</a:t>
                      </a:r>
                      <a:endParaRPr lang="en-GB" sz="200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ro-RO" sz="2000">
                          <a:effectLst/>
                          <a:latin typeface="Book Antiqua" panose="02040602050305030304" pitchFamily="18" charset="0"/>
                        </a:rPr>
                        <a:t>(lei)</a:t>
                      </a:r>
                      <a:endParaRPr lang="en-GB" sz="20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>
                          <a:effectLst/>
                          <a:latin typeface="Book Antiqua" panose="02040602050305030304" pitchFamily="18" charset="0"/>
                        </a:rPr>
                        <a:t>VALOARE</a:t>
                      </a:r>
                      <a:endParaRPr lang="en-GB" sz="200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ro-RO" sz="2000">
                          <a:effectLst/>
                          <a:latin typeface="Book Antiqua" panose="02040602050305030304" pitchFamily="18" charset="0"/>
                        </a:rPr>
                        <a:t>Anul 2023</a:t>
                      </a:r>
                      <a:endParaRPr lang="en-GB" sz="200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ro-RO" sz="2000">
                          <a:effectLst/>
                          <a:latin typeface="Book Antiqua" panose="02040602050305030304" pitchFamily="18" charset="0"/>
                        </a:rPr>
                        <a:t>(lei)</a:t>
                      </a:r>
                      <a:endParaRPr lang="en-GB" sz="20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>
                          <a:effectLst/>
                          <a:latin typeface="Book Antiqua" panose="02040602050305030304" pitchFamily="18" charset="0"/>
                        </a:rPr>
                        <a:t>VALOARE</a:t>
                      </a:r>
                      <a:endParaRPr lang="en-GB" sz="200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ro-RO" sz="2000">
                          <a:effectLst/>
                          <a:latin typeface="Book Antiqua" panose="02040602050305030304" pitchFamily="18" charset="0"/>
                        </a:rPr>
                        <a:t>Anul 2024</a:t>
                      </a:r>
                      <a:endParaRPr lang="en-GB" sz="200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ro-RO" sz="2000">
                          <a:effectLst/>
                          <a:latin typeface="Book Antiqua" panose="02040602050305030304" pitchFamily="18" charset="0"/>
                        </a:rPr>
                        <a:t>(lei)</a:t>
                      </a:r>
                      <a:endParaRPr lang="en-GB" sz="20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>
                          <a:effectLst/>
                          <a:latin typeface="Book Antiqua" panose="02040602050305030304" pitchFamily="18" charset="0"/>
                        </a:rPr>
                        <a:t>TOTAL</a:t>
                      </a:r>
                      <a:endParaRPr lang="en-GB" sz="200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ro-RO" sz="2000">
                          <a:effectLst/>
                          <a:latin typeface="Book Antiqua" panose="02040602050305030304" pitchFamily="18" charset="0"/>
                        </a:rPr>
                        <a:t>Buget</a:t>
                      </a:r>
                      <a:endParaRPr lang="en-GB" sz="200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ro-RO" sz="2000">
                          <a:effectLst/>
                          <a:latin typeface="Book Antiqua" panose="02040602050305030304" pitchFamily="18" charset="0"/>
                        </a:rPr>
                        <a:t>(lei)</a:t>
                      </a:r>
                      <a:endParaRPr lang="en-GB" sz="20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6149005"/>
                  </a:ext>
                </a:extLst>
              </a:tr>
              <a:tr h="657661">
                <a:tc>
                  <a:txBody>
                    <a:bodyPr/>
                    <a:lstStyle/>
                    <a:p>
                      <a:pPr algn="ctr"/>
                      <a:r>
                        <a:rPr lang="ro-RO" sz="2000">
                          <a:effectLst/>
                          <a:latin typeface="Book Antiqua" panose="02040602050305030304" pitchFamily="18" charset="0"/>
                        </a:rPr>
                        <a:t>1.</a:t>
                      </a:r>
                      <a:endParaRPr lang="en-GB" sz="20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>
                          <a:effectLst/>
                          <a:latin typeface="Book Antiqua" panose="02040602050305030304" pitchFamily="18" charset="0"/>
                        </a:rPr>
                        <a:t>Cheltuieli cu personalul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90.000 </a:t>
                      </a:r>
                      <a:r>
                        <a:rPr lang="ro-RO" sz="2000" spc="3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180.000 </a:t>
                      </a:r>
                      <a:r>
                        <a:rPr lang="ro-RO" sz="2000" spc="3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180.000 </a:t>
                      </a:r>
                      <a:r>
                        <a:rPr lang="ro-RO" sz="2000" spc="3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1" i="0" u="none" strike="noStrike" kern="1200" baseline="0" dirty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450.000</a:t>
                      </a:r>
                      <a:r>
                        <a:rPr lang="ro-RO" sz="2000" spc="3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1413310"/>
                  </a:ext>
                </a:extLst>
              </a:tr>
              <a:tr h="628317">
                <a:tc>
                  <a:txBody>
                    <a:bodyPr/>
                    <a:lstStyle/>
                    <a:p>
                      <a:pPr algn="ctr"/>
                      <a:r>
                        <a:rPr lang="ro-RO" sz="2000">
                          <a:effectLst/>
                          <a:latin typeface="Book Antiqua" panose="02040602050305030304" pitchFamily="18" charset="0"/>
                        </a:rPr>
                        <a:t>2.</a:t>
                      </a:r>
                      <a:endParaRPr lang="en-GB" sz="20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>
                          <a:effectLst/>
                          <a:latin typeface="Book Antiqua" panose="02040602050305030304" pitchFamily="18" charset="0"/>
                        </a:rPr>
                        <a:t>Cheltuieli de logistica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ro-RO" sz="2000" spc="3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72.510 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ro-RO" sz="2000" spc="3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209.275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120.765 </a:t>
                      </a:r>
                      <a:r>
                        <a:rPr lang="ro-RO" sz="2000" spc="3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1" i="0" u="none" strike="noStrike" kern="1200" baseline="0" dirty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402.550</a:t>
                      </a:r>
                      <a:r>
                        <a:rPr lang="ro-RO" sz="2000" spc="3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3065008"/>
                  </a:ext>
                </a:extLst>
              </a:tr>
              <a:tr h="647349">
                <a:tc>
                  <a:txBody>
                    <a:bodyPr/>
                    <a:lstStyle/>
                    <a:p>
                      <a:pPr algn="ctr"/>
                      <a:r>
                        <a:rPr lang="ro-RO" sz="2000"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en-GB" sz="20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>
                          <a:effectLst/>
                          <a:latin typeface="Book Antiqua" panose="02040602050305030304" pitchFamily="18" charset="0"/>
                        </a:rPr>
                        <a:t>Cheltuieli de deplasare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ro-RO" sz="2000" spc="3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42.000 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96.000 </a:t>
                      </a:r>
                      <a:r>
                        <a:rPr lang="ro-RO" sz="2000" spc="3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92.000 </a:t>
                      </a:r>
                      <a:r>
                        <a:rPr lang="ro-RO" sz="2000" spc="3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1" i="0" u="none" strike="noStrike" kern="1200" baseline="0" dirty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230.000</a:t>
                      </a:r>
                      <a:r>
                        <a:rPr lang="ro-RO" sz="2000" spc="3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6134786"/>
                  </a:ext>
                </a:extLst>
              </a:tr>
              <a:tr h="676692">
                <a:tc>
                  <a:txBody>
                    <a:bodyPr/>
                    <a:lstStyle/>
                    <a:p>
                      <a:pPr algn="ctr"/>
                      <a:r>
                        <a:rPr lang="ro-RO" sz="2000">
                          <a:effectLst/>
                          <a:latin typeface="Book Antiqua" panose="02040602050305030304" pitchFamily="18" charset="0"/>
                        </a:rPr>
                        <a:t>4.</a:t>
                      </a:r>
                      <a:endParaRPr lang="en-GB" sz="20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>
                          <a:effectLst/>
                          <a:latin typeface="Book Antiqua" panose="02040602050305030304" pitchFamily="18" charset="0"/>
                        </a:rPr>
                        <a:t>Cheltuieli indirecte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ro-RO" sz="2000" spc="3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23.490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58.725</a:t>
                      </a:r>
                      <a:r>
                        <a:rPr lang="ro-RO" sz="2000" spc="3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ro-RO" sz="2000" spc="30" dirty="0">
                          <a:effectLst/>
                          <a:latin typeface="Book Antiqua" panose="02040602050305030304" pitchFamily="18" charset="0"/>
                        </a:rPr>
                        <a:t>  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35.235 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1" i="0" u="none" strike="noStrike" kern="1200" baseline="0" dirty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117.450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9234863"/>
                  </a:ext>
                </a:extLst>
              </a:tr>
              <a:tr h="685280"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ro-RO" sz="20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o-RO" sz="2000" dirty="0">
                          <a:effectLst/>
                          <a:latin typeface="Book Antiqua" panose="02040602050305030304" pitchFamily="18" charset="0"/>
                        </a:rPr>
                        <a:t>TOTAL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1" i="0" u="none" strike="noStrike" kern="1200" baseline="0" dirty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228.000 </a:t>
                      </a:r>
                      <a:r>
                        <a:rPr lang="ro-RO" sz="2000" spc="3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ro-RO" sz="2000" spc="3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en-GB" sz="2000" b="1" i="0" u="none" strike="noStrike" kern="1200" baseline="0" dirty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544.000 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1" i="0" u="none" strike="noStrike" kern="1200" baseline="0" dirty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428.000 </a:t>
                      </a:r>
                      <a:r>
                        <a:rPr lang="ro-RO" sz="2000" spc="3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  <a:tab pos="687705" algn="l"/>
                        </a:tabLst>
                      </a:pPr>
                      <a:r>
                        <a:rPr lang="en-GB" sz="2000" b="1" i="0" u="none" strike="noStrike" kern="1200" baseline="0" dirty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1.200.000</a:t>
                      </a:r>
                      <a:r>
                        <a:rPr lang="ro-RO" sz="2000" spc="3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8004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97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E3EC66D-F2EA-4D73-8594-ADE1FF6CE161}"/>
              </a:ext>
            </a:extLst>
          </p:cNvPr>
          <p:cNvGrpSpPr/>
          <p:nvPr/>
        </p:nvGrpSpPr>
        <p:grpSpPr>
          <a:xfrm>
            <a:off x="198783" y="15902"/>
            <a:ext cx="8810045" cy="3958670"/>
            <a:chOff x="-115542" y="15902"/>
            <a:chExt cx="8810045" cy="39586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E476AE8-8850-40EE-9CD5-9C345DA15FDB}"/>
                </a:ext>
              </a:extLst>
            </p:cNvPr>
            <p:cNvSpPr txBox="1"/>
            <p:nvPr/>
          </p:nvSpPr>
          <p:spPr>
            <a:xfrm flipH="1">
              <a:off x="2763740" y="15902"/>
              <a:ext cx="51162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Book Antiqua" panose="02040602050305030304" pitchFamily="18" charset="0"/>
                </a:rPr>
                <a:t>Diseminare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Book Antiqua" panose="02040602050305030304" pitchFamily="18" charset="0"/>
                </a:rPr>
                <a:t> – 2022</a:t>
              </a:r>
              <a:endParaRPr lang="x-none" sz="28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CB7C3D6-7271-41A3-9BD0-9CC5AFC39EAA}"/>
                </a:ext>
              </a:extLst>
            </p:cNvPr>
            <p:cNvSpPr txBox="1"/>
            <p:nvPr/>
          </p:nvSpPr>
          <p:spPr>
            <a:xfrm>
              <a:off x="76200" y="707552"/>
              <a:ext cx="5663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err="1">
                  <a:solidFill>
                    <a:srgbClr val="C00000"/>
                  </a:solidFill>
                  <a:latin typeface="Book Antiqua" pitchFamily="18" charset="0"/>
                  <a:cs typeface="Arial" panose="020B0604020202020204" pitchFamily="34" charset="0"/>
                </a:rPr>
                <a:t>Participare</a:t>
              </a:r>
              <a:r>
                <a:rPr lang="en-US" sz="2400" b="1" i="1" dirty="0">
                  <a:solidFill>
                    <a:srgbClr val="C00000"/>
                  </a:solidFill>
                  <a:latin typeface="Book Antiqua" pitchFamily="18" charset="0"/>
                  <a:cs typeface="Arial" panose="020B0604020202020204" pitchFamily="34" charset="0"/>
                </a:rPr>
                <a:t> la </a:t>
              </a:r>
              <a:r>
                <a:rPr lang="en-US" sz="2400" b="1" i="1" dirty="0" err="1">
                  <a:solidFill>
                    <a:srgbClr val="C00000"/>
                  </a:solidFill>
                  <a:latin typeface="Book Antiqua" pitchFamily="18" charset="0"/>
                  <a:cs typeface="Arial" panose="020B0604020202020204" pitchFamily="34" charset="0"/>
                </a:rPr>
                <a:t>conferinţe</a:t>
              </a:r>
              <a:r>
                <a:rPr lang="en-US" sz="2400" b="1" i="1" dirty="0">
                  <a:solidFill>
                    <a:srgbClr val="C00000"/>
                  </a:solidFill>
                  <a:latin typeface="Book Antiqua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smtClean="0">
                  <a:solidFill>
                    <a:srgbClr val="C00000"/>
                  </a:solidFill>
                  <a:latin typeface="Book Antiqua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C00000"/>
                  </a:solidFill>
                  <a:latin typeface="Book Antiqua" pitchFamily="18" charset="0"/>
                  <a:cs typeface="Arial" panose="020B0604020202020204" pitchFamily="34" charset="0"/>
                </a:rPr>
                <a:t>internaţionale</a:t>
              </a:r>
              <a:endParaRPr lang="en-US" sz="2400" b="1" i="1" dirty="0">
                <a:solidFill>
                  <a:srgbClr val="C00000"/>
                </a:solidFill>
                <a:latin typeface="Book Antiqua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E7A3E7C-EEAA-408B-AB1D-335C07F435FA}"/>
                </a:ext>
              </a:extLst>
            </p:cNvPr>
            <p:cNvSpPr txBox="1"/>
            <p:nvPr/>
          </p:nvSpPr>
          <p:spPr>
            <a:xfrm>
              <a:off x="-115542" y="1112250"/>
              <a:ext cx="8810045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buAutoNum type="arabicPeriod"/>
              </a:pPr>
              <a:r>
                <a:rPr lang="en-US" dirty="0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Numerical study of hydrogen influence on burning velocity of propane-air mixtures” </a:t>
              </a:r>
              <a:r>
                <a:rPr lang="en-US" dirty="0" err="1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autori</a:t>
              </a:r>
              <a:r>
                <a:rPr lang="en-US" dirty="0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  Codina Movileanu, </a:t>
              </a:r>
              <a:r>
                <a:rPr lang="en-US" dirty="0" err="1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Domnina</a:t>
              </a:r>
              <a:r>
                <a:rPr lang="en-US" dirty="0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dirty="0" err="1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Razus</a:t>
              </a:r>
              <a:r>
                <a:rPr lang="en-US" dirty="0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, Maria </a:t>
              </a:r>
              <a:r>
                <a:rPr lang="en-US" dirty="0" err="1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Mitu</a:t>
              </a:r>
              <a:r>
                <a:rPr lang="en-US" dirty="0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, Venera </a:t>
              </a:r>
              <a:r>
                <a:rPr lang="en-US" dirty="0" err="1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Giurcan</a:t>
              </a:r>
              <a:r>
                <a:rPr lang="en-US" dirty="0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, Adina </a:t>
              </a:r>
              <a:r>
                <a:rPr lang="en-US" dirty="0" err="1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Musuc</a:t>
              </a:r>
              <a:r>
                <a:rPr lang="en-US" dirty="0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, Cristian </a:t>
              </a:r>
              <a:r>
                <a:rPr lang="en-US" dirty="0" err="1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Hornoiu</a:t>
              </a:r>
              <a:r>
                <a:rPr lang="en-US" dirty="0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, Paul </a:t>
              </a:r>
              <a:r>
                <a:rPr lang="en-US" dirty="0" err="1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Chesler</a:t>
              </a:r>
              <a:r>
                <a:rPr lang="en-US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, </a:t>
              </a:r>
              <a:r>
                <a:rPr lang="pt-PT" b="1" i="1" dirty="0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8</a:t>
              </a:r>
              <a:r>
                <a:rPr lang="pt-PT" b="1" i="1" baseline="30000" dirty="0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th</a:t>
              </a:r>
              <a:r>
                <a:rPr lang="pt-PT" b="1" i="1" dirty="0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 International Congress on Energy Efficiency and Energy Related Materials (ENEFM)</a:t>
              </a:r>
              <a:r>
                <a:rPr lang="en-US" b="1" i="1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, </a:t>
              </a:r>
              <a:r>
                <a:rPr lang="pt-PT" dirty="0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Muğla, Turcia</a:t>
              </a:r>
              <a:r>
                <a:rPr lang="en-US" i="1" dirty="0">
                  <a:effectLst/>
                  <a:latin typeface="Book Antiqua" panose="02040602050305030304" pitchFamily="18" charset="0"/>
                  <a:ea typeface="Calibri" panose="020F0502020204030204" pitchFamily="34" charset="0"/>
                </a:rPr>
                <a:t>- </a:t>
              </a:r>
              <a:r>
                <a:rPr lang="en-US" dirty="0">
                  <a:effectLst/>
                  <a:latin typeface="Book Antiqua" panose="02040602050305030304" pitchFamily="18" charset="0"/>
                  <a:ea typeface="Calibri" panose="020F0502020204030204" pitchFamily="34" charset="0"/>
                </a:rPr>
                <a:t>Poster</a:t>
              </a:r>
            </a:p>
            <a:p>
              <a:pPr marL="342900" indent="-342900" algn="just">
                <a:buFontTx/>
                <a:buAutoNum type="arabicPeriod"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Book Antiqua" pitchFamily="18" charset="0"/>
                  <a:ea typeface="Calibri" panose="020F0502020204030204" pitchFamily="34" charset="0"/>
                  <a:cs typeface="Palatino Linotype" panose="02040502050505030304" pitchFamily="18" charset="0"/>
                </a:rPr>
                <a:t>Flame propagation of LPG-air mixtures in a closed cylindrical vessel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Book Antiqua" pitchFamily="18" charset="0"/>
                  <a:ea typeface="Calibri" panose="020F0502020204030204" pitchFamily="34" charset="0"/>
                  <a:cs typeface="Palatino Linotype" panose="02040502050505030304" pitchFamily="18" charset="0"/>
                </a:rPr>
                <a:t>autori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Book Antiqua" pitchFamily="18" charset="0"/>
                  <a:ea typeface="Calibri" panose="020F0502020204030204" pitchFamily="34" charset="0"/>
                  <a:cs typeface="Palatino Linotype" panose="02040502050505030304" pitchFamily="18" charset="0"/>
                </a:rPr>
                <a:t> </a:t>
              </a:r>
              <a:r>
                <a:rPr lang="en-US" dirty="0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Codina Movileanu, </a:t>
              </a:r>
              <a:r>
                <a:rPr lang="en-US" dirty="0" err="1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Domnina</a:t>
              </a:r>
              <a:r>
                <a:rPr lang="en-US" dirty="0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dirty="0" err="1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Razus</a:t>
              </a:r>
              <a:r>
                <a:rPr lang="en-US" dirty="0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, Maria </a:t>
              </a:r>
              <a:r>
                <a:rPr lang="en-US" dirty="0" err="1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Mitu</a:t>
              </a:r>
              <a:r>
                <a:rPr lang="en-US" dirty="0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, Venera </a:t>
              </a:r>
              <a:r>
                <a:rPr lang="en-US" dirty="0" err="1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Giurcan</a:t>
              </a:r>
              <a:r>
                <a:rPr lang="en-US" dirty="0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, Adina </a:t>
              </a:r>
              <a:r>
                <a:rPr lang="en-US" dirty="0" err="1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Musuc</a:t>
              </a:r>
              <a:r>
                <a:rPr lang="en-US" dirty="0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, Cristian </a:t>
              </a:r>
              <a:r>
                <a:rPr lang="en-US" dirty="0" err="1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Hornoiu</a:t>
              </a:r>
              <a:r>
                <a:rPr lang="en-US" dirty="0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, Paul </a:t>
              </a:r>
              <a:r>
                <a:rPr lang="en-US" dirty="0" err="1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Chesler</a:t>
              </a:r>
              <a:r>
                <a:rPr lang="en-US" dirty="0">
                  <a:effectLst/>
                  <a:latin typeface="Book Antiqua" panose="0204060205030503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Book Antiqua" pitchFamily="18" charset="0"/>
                  <a:ea typeface="Calibri" panose="020F0502020204030204" pitchFamily="34" charset="0"/>
                  <a:cs typeface="Palatino Linotype" panose="02040502050505030304" pitchFamily="18" charset="0"/>
                </a:rPr>
                <a:t>The 2</a:t>
              </a:r>
              <a:r>
                <a:rPr lang="en-US" sz="1800" baseline="30000" dirty="0">
                  <a:solidFill>
                    <a:srgbClr val="000000"/>
                  </a:solidFill>
                  <a:effectLst/>
                  <a:latin typeface="Book Antiqua" pitchFamily="18" charset="0"/>
                  <a:ea typeface="Calibri" panose="020F0502020204030204" pitchFamily="34" charset="0"/>
                  <a:cs typeface="Palatino Linotype" panose="02040502050505030304" pitchFamily="18" charset="0"/>
                </a:rPr>
                <a:t>nd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Book Antiqua" pitchFamily="18" charset="0"/>
                  <a:ea typeface="Calibri" panose="020F0502020204030204" pitchFamily="34" charset="0"/>
                  <a:cs typeface="Palatino Linotype" panose="02040502050505030304" pitchFamily="18" charset="0"/>
                </a:rPr>
                <a:t> International Conference on Applied Physics and Engineering (ICAPE) Paris, France-Poster</a:t>
              </a:r>
              <a:endParaRPr lang="en-GB" sz="1800" dirty="0">
                <a:solidFill>
                  <a:srgbClr val="000000"/>
                </a:solidFill>
                <a:effectLst/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endParaRPr>
            </a:p>
            <a:p>
              <a:pPr marL="342900" indent="-342900" algn="just">
                <a:buAutoNum type="arabicPeriod"/>
              </a:pPr>
              <a:endParaRPr lang="en-US" dirty="0">
                <a:solidFill>
                  <a:srgbClr val="C00000"/>
                </a:solidFill>
                <a:latin typeface="Book Antiqua" panose="0204060205030503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C0032F-B08D-F21D-756A-09191E0BB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933" y="1041274"/>
            <a:ext cx="2526196" cy="35213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3F8476E-516E-157F-84DF-136938F0E713}"/>
              </a:ext>
            </a:extLst>
          </p:cNvPr>
          <p:cNvSpPr txBox="1"/>
          <p:nvPr/>
        </p:nvSpPr>
        <p:spPr>
          <a:xfrm>
            <a:off x="463169" y="3484193"/>
            <a:ext cx="88789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C00000"/>
                </a:solidFill>
                <a:latin typeface="Book Antiqua" pitchFamily="18" charset="0"/>
              </a:rPr>
              <a:t>Un </a:t>
            </a:r>
            <a:r>
              <a:rPr lang="en-GB" sz="2400" b="1" i="1" dirty="0" err="1">
                <a:solidFill>
                  <a:srgbClr val="C00000"/>
                </a:solidFill>
                <a:latin typeface="Book Antiqua" pitchFamily="18" charset="0"/>
              </a:rPr>
              <a:t>articol</a:t>
            </a:r>
            <a:r>
              <a:rPr lang="en-GB" sz="2400" b="1" i="1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GB" sz="2400" b="1" i="1" dirty="0" err="1">
                <a:solidFill>
                  <a:srgbClr val="C00000"/>
                </a:solidFill>
                <a:latin typeface="Book Antiqua" pitchFamily="18" charset="0"/>
              </a:rPr>
              <a:t>trimis</a:t>
            </a:r>
            <a:r>
              <a:rPr lang="en-GB" sz="2400" b="1" i="1" dirty="0">
                <a:solidFill>
                  <a:srgbClr val="C00000"/>
                </a:solidFill>
                <a:latin typeface="Book Antiqua" pitchFamily="18" charset="0"/>
              </a:rPr>
              <a:t> la </a:t>
            </a:r>
            <a:r>
              <a:rPr lang="en-GB" sz="2400" b="1" i="1" dirty="0" err="1">
                <a:solidFill>
                  <a:srgbClr val="C00000"/>
                </a:solidFill>
                <a:latin typeface="Book Antiqua" pitchFamily="18" charset="0"/>
              </a:rPr>
              <a:t>publicare</a:t>
            </a:r>
            <a:r>
              <a:rPr lang="x-none" sz="2400" b="1" i="1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Book Antiqua" pitchFamily="18" charset="0"/>
              </a:rPr>
              <a:t>in </a:t>
            </a:r>
            <a:r>
              <a:rPr lang="en-US" sz="2400" b="1" i="1" dirty="0" err="1">
                <a:solidFill>
                  <a:srgbClr val="C00000"/>
                </a:solidFill>
                <a:latin typeface="Book Antiqua" pitchFamily="18" charset="0"/>
              </a:rPr>
              <a:t>revista</a:t>
            </a:r>
            <a:r>
              <a:rPr lang="en-US" sz="2400" b="1" i="1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Book Antiqua" pitchFamily="18" charset="0"/>
              </a:rPr>
              <a:t>cotata</a:t>
            </a:r>
            <a:r>
              <a:rPr lang="en-US" sz="2400" b="1" i="1" dirty="0">
                <a:solidFill>
                  <a:srgbClr val="C00000"/>
                </a:solidFill>
                <a:latin typeface="Book Antiqua" pitchFamily="18" charset="0"/>
              </a:rPr>
              <a:t> ISI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effectLst/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Dynamics of pressure variation in closed vessel explosions of </a:t>
            </a:r>
            <a:r>
              <a:rPr lang="en-GB" b="1" dirty="0">
                <a:solidFill>
                  <a:srgbClr val="000000"/>
                </a:solidFill>
                <a:effectLst/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diluted fuel/oxidant mixtures, </a:t>
            </a:r>
            <a:r>
              <a:rPr lang="en-US" dirty="0">
                <a:solidFill>
                  <a:srgbClr val="000000"/>
                </a:solidFill>
                <a:effectLst/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Venera </a:t>
            </a:r>
            <a:r>
              <a:rPr lang="en-US" dirty="0" err="1">
                <a:solidFill>
                  <a:srgbClr val="000000"/>
                </a:solidFill>
                <a:effectLst/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Giurcan</a:t>
            </a:r>
            <a:r>
              <a:rPr lang="en-US" dirty="0">
                <a:solidFill>
                  <a:srgbClr val="000000"/>
                </a:solidFill>
                <a:effectLst/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Domnina</a:t>
            </a:r>
            <a:r>
              <a:rPr lang="en-US" dirty="0">
                <a:solidFill>
                  <a:srgbClr val="000000"/>
                </a:solidFill>
                <a:effectLst/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Razus</a:t>
            </a:r>
            <a:r>
              <a:rPr lang="en-US" dirty="0">
                <a:solidFill>
                  <a:srgbClr val="000000"/>
                </a:solidFill>
                <a:effectLst/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, Maria </a:t>
            </a:r>
            <a:r>
              <a:rPr lang="en-US" dirty="0" err="1">
                <a:solidFill>
                  <a:srgbClr val="000000"/>
                </a:solidFill>
                <a:effectLst/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Mitu</a:t>
            </a:r>
            <a:r>
              <a:rPr lang="en-US" dirty="0">
                <a:solidFill>
                  <a:srgbClr val="000000"/>
                </a:solidFill>
                <a:effectLst/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, Codina Movileanu</a:t>
            </a:r>
            <a:r>
              <a:rPr lang="en-US" baseline="30000" dirty="0">
                <a:solidFill>
                  <a:srgbClr val="000000"/>
                </a:solidFill>
                <a:effectLst/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*</a:t>
            </a:r>
            <a:r>
              <a:rPr lang="en-US" dirty="0">
                <a:solidFill>
                  <a:srgbClr val="000000"/>
                </a:solidFill>
                <a:effectLst/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trimis</a:t>
            </a:r>
            <a:r>
              <a:rPr lang="en-US" dirty="0">
                <a:solidFill>
                  <a:srgbClr val="000000"/>
                </a:solidFill>
                <a:effectLst/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la </a:t>
            </a:r>
            <a:r>
              <a:rPr lang="en-US" dirty="0" smtClean="0">
                <a:solidFill>
                  <a:srgbClr val="000000"/>
                </a:solidFill>
                <a:effectLst/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Processes. </a:t>
            </a:r>
          </a:p>
          <a:p>
            <a:pPr>
              <a:lnSpc>
                <a:spcPct val="150000"/>
              </a:lnSpc>
            </a:pPr>
            <a:r>
              <a:rPr lang="en-US" sz="2400" b="1" i="1" dirty="0" err="1" smtClean="0">
                <a:solidFill>
                  <a:srgbClr val="C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Participare</a:t>
            </a:r>
            <a:r>
              <a:rPr lang="en-US" sz="2400" b="1" i="1" dirty="0" smtClean="0">
                <a:solidFill>
                  <a:srgbClr val="C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la </a:t>
            </a:r>
            <a:r>
              <a:rPr lang="en-US" sz="2400" b="1" i="1" dirty="0" err="1" smtClean="0">
                <a:solidFill>
                  <a:srgbClr val="C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scoli</a:t>
            </a:r>
            <a:r>
              <a:rPr lang="en-US" sz="2400" b="1" i="1" dirty="0" smtClean="0">
                <a:solidFill>
                  <a:srgbClr val="C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internationale</a:t>
            </a:r>
            <a:r>
              <a:rPr lang="en-US" sz="2400" b="1" i="1" dirty="0" smtClean="0">
                <a:solidFill>
                  <a:srgbClr val="C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de </a:t>
            </a:r>
            <a:r>
              <a:rPr lang="en-US" sz="2400" b="1" i="1" dirty="0" err="1" smtClean="0">
                <a:solidFill>
                  <a:srgbClr val="C00000"/>
                </a:solidFill>
                <a:latin typeface="Book Antiqua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combustie</a:t>
            </a:r>
            <a:endParaRPr lang="en-US" sz="2400" b="1" i="1" dirty="0" smtClean="0">
              <a:solidFill>
                <a:srgbClr val="C00000"/>
              </a:solidFill>
              <a:latin typeface="Book Antiqua" pitchFamily="18" charset="0"/>
              <a:ea typeface="Calibri" panose="020F0502020204030204" pitchFamily="34" charset="0"/>
              <a:cs typeface="Palatino Linotype" panose="0204050205050503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>
                <a:latin typeface="Book Antiqua" pitchFamily="18" charset="0"/>
              </a:rPr>
              <a:t>Joint </a:t>
            </a:r>
            <a:r>
              <a:rPr lang="ro-RO" dirty="0">
                <a:latin typeface="Book Antiqua" pitchFamily="18" charset="0"/>
              </a:rPr>
              <a:t>European Summer School for Fuel Cell, Electrolyser and Batter Technologies-JESS 2022</a:t>
            </a:r>
            <a:r>
              <a:rPr lang="en-US" dirty="0">
                <a:latin typeface="Book Antiqua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>
                <a:latin typeface="Book Antiqua" pitchFamily="18" charset="0"/>
              </a:rPr>
              <a:t>CoEC Combustion Autumn School 2022.</a:t>
            </a:r>
            <a:endParaRPr lang="en-GB" dirty="0">
              <a:solidFill>
                <a:srgbClr val="000000"/>
              </a:solidFill>
              <a:latin typeface="Book Antiqua" pitchFamily="18" charset="0"/>
              <a:ea typeface="Calibri" panose="020F0502020204030204" pitchFamily="34" charset="0"/>
              <a:cs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Palatino Linotype" panose="02040502050505030304" pitchFamily="18" charset="0"/>
            </a:endParaRPr>
          </a:p>
          <a:p>
            <a:endParaRPr lang="x-none" sz="18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95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3110</Words>
  <Application>Microsoft Office PowerPoint</Application>
  <PresentationFormat>Custom</PresentationFormat>
  <Paragraphs>257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crina</cp:lastModifiedBy>
  <cp:revision>86</cp:revision>
  <dcterms:created xsi:type="dcterms:W3CDTF">2021-08-01T16:34:34Z</dcterms:created>
  <dcterms:modified xsi:type="dcterms:W3CDTF">2023-11-29T08:09:08Z</dcterms:modified>
</cp:coreProperties>
</file>